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36"/>
  </p:notesMasterIdLst>
  <p:handoutMasterIdLst>
    <p:handoutMasterId r:id="rId37"/>
  </p:handoutMasterIdLst>
  <p:sldIdLst>
    <p:sldId id="266" r:id="rId3"/>
    <p:sldId id="256" r:id="rId4"/>
    <p:sldId id="259" r:id="rId5"/>
    <p:sldId id="395" r:id="rId6"/>
    <p:sldId id="334" r:id="rId7"/>
    <p:sldId id="385" r:id="rId8"/>
    <p:sldId id="390" r:id="rId9"/>
    <p:sldId id="420" r:id="rId10"/>
    <p:sldId id="419" r:id="rId11"/>
    <p:sldId id="394" r:id="rId12"/>
    <p:sldId id="358" r:id="rId13"/>
    <p:sldId id="302" r:id="rId14"/>
    <p:sldId id="407" r:id="rId15"/>
    <p:sldId id="418" r:id="rId16"/>
    <p:sldId id="336" r:id="rId17"/>
    <p:sldId id="396" r:id="rId18"/>
    <p:sldId id="257" r:id="rId19"/>
    <p:sldId id="258" r:id="rId20"/>
    <p:sldId id="408" r:id="rId21"/>
    <p:sldId id="402" r:id="rId22"/>
    <p:sldId id="409" r:id="rId23"/>
    <p:sldId id="410" r:id="rId24"/>
    <p:sldId id="411" r:id="rId25"/>
    <p:sldId id="412" r:id="rId26"/>
    <p:sldId id="417" r:id="rId27"/>
    <p:sldId id="416" r:id="rId28"/>
    <p:sldId id="415" r:id="rId29"/>
    <p:sldId id="399" r:id="rId30"/>
    <p:sldId id="340" r:id="rId31"/>
    <p:sldId id="381" r:id="rId32"/>
    <p:sldId id="405" r:id="rId33"/>
    <p:sldId id="310" r:id="rId34"/>
    <p:sldId id="273" r:id="rId3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ind Light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ind Light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ind Light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ind Light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Hind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ind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ind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ind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ind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E50"/>
    <a:srgbClr val="EEF2E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0" autoAdjust="0"/>
    <p:restoredTop sz="90784"/>
  </p:normalViewPr>
  <p:slideViewPr>
    <p:cSldViewPr snapToGrid="0" snapToObjects="1">
      <p:cViewPr>
        <p:scale>
          <a:sx n="96" d="100"/>
          <a:sy n="96" d="100"/>
        </p:scale>
        <p:origin x="-88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8" d="100"/>
        <a:sy n="88" d="100"/>
      </p:scale>
      <p:origin x="0" y="0"/>
    </p:cViewPr>
  </p:sorterViewPr>
  <p:notesViewPr>
    <p:cSldViewPr snapToGrid="0" snapToObjects="1">
      <p:cViewPr varScale="1">
        <p:scale>
          <a:sx n="160" d="100"/>
          <a:sy n="160" d="100"/>
        </p:scale>
        <p:origin x="47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robach/ISOC/Security/Security-Routing/Code%20of%20Conduct/Data/MANRS-data-04-APA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ndrei/ISOC/MANRS/Data/MANRS-data-01-05-2018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Twelve</a:t>
            </a:r>
            <a:r>
              <a:rPr lang="en-US" sz="1600" baseline="0"/>
              <a:t> </a:t>
            </a:r>
            <a:r>
              <a:rPr lang="en-US" sz="1600"/>
              <a:t>months of routing incidents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aseline="0"/>
              <a:t>Five </a:t>
            </a:r>
            <a:r>
              <a:rPr lang="en-US" sz="1600"/>
              <a:t>months of routing incidents (2018)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B7-DA4E-8888-A341E48A76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B7-DA4E-8888-A341E48A76F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4B7-DA4E-8888-A341E48A76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'Incidents by CC'!$H$180:$I$180</c:f>
              <c:strCache>
                <c:ptCount val="2"/>
                <c:pt idx="0">
                  <c:v>Outage</c:v>
                </c:pt>
                <c:pt idx="1">
                  <c:v>Routing incident</c:v>
                </c:pt>
              </c:strCache>
            </c:strRef>
          </c:cat>
          <c:val>
            <c:numRef>
              <c:f>'Incidents by CC'!$H$182:$I$182</c:f>
              <c:numCache>
                <c:formatCode>General</c:formatCode>
                <c:ptCount val="2"/>
                <c:pt idx="0">
                  <c:v>3668</c:v>
                </c:pt>
                <c:pt idx="1">
                  <c:v>1576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B7-DA4E-8888-A341E48A7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98BAE-C84A-694A-898B-5CF88760D6F5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491E-6BDF-894F-89D9-4BED6DF379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02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74FA06C-4A8C-0E48-B922-007B77153C27}" type="datetimeFigureOut">
              <a:rPr lang="en-GB" altLang="en-US"/>
              <a:pPr/>
              <a:t>26/08/2019</a:t>
            </a:fld>
            <a:endParaRPr lang="en-GB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B620D7F3-EDE1-C147-A04A-D4416A638280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206635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80792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22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2275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23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85421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24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16650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25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67428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26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02687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29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37176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FB4F9BF6-D3B1-944E-933E-B1B31B3498E1}" type="slidenum">
              <a:rPr lang="en-GB" altLang="en-US">
                <a:latin typeface="Calibri" charset="0"/>
              </a:rPr>
              <a:pPr/>
              <a:t>30</a:t>
            </a:fld>
            <a:endParaRPr lang="en-GB" alt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69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31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8166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FB4F9BF6-D3B1-944E-933E-B1B31B3498E1}" type="slidenum">
              <a:rPr lang="en-GB" altLang="en-US">
                <a:latin typeface="Calibri" charset="0"/>
              </a:rPr>
              <a:pPr/>
              <a:t>4</a:t>
            </a:fld>
            <a:endParaRPr lang="en-GB" alt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2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summary of the following three slides. (Depending on the audience, you can use this one slide, OR the other three, and don’t need all four slides.)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03951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0EA1FBA3-4F90-C64A-83D0-707C772FADD4}" type="slidenum">
              <a:rPr lang="en-GB" altLang="en-US">
                <a:latin typeface="Calibri" charset="0"/>
              </a:rPr>
              <a:pPr/>
              <a:t>10</a:t>
            </a:fld>
            <a:endParaRPr lang="en-GB" alt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580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0961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FB4F9BF6-D3B1-944E-933E-B1B31B3498E1}" type="slidenum">
              <a:rPr lang="en-GB" altLang="en-US">
                <a:latin typeface="Calibri" charset="0"/>
              </a:rPr>
              <a:pPr/>
              <a:t>15</a:t>
            </a:fld>
            <a:endParaRPr lang="en-GB" alt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889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81AE0-3A37-2642-ACF9-BCA1A34C5A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0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20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92048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0D7F3-EDE1-C147-A04A-D4416A638280}" type="slidenum">
              <a:rPr lang="en-GB" altLang="en-US" smtClean="0"/>
              <a:pPr/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79229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Blue templat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0358438" y="6246813"/>
            <a:ext cx="1519237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r>
              <a:rPr lang="en-GB" altLang="en-US" sz="800" dirty="0">
                <a:solidFill>
                  <a:srgbClr val="EEF2EC"/>
                </a:solidFill>
              </a:rPr>
              <a:t>Internet Society © 1992–2019</a:t>
            </a: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9813" y="2970213"/>
            <a:ext cx="17287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99" y="3355200"/>
            <a:ext cx="11109600" cy="456728"/>
          </a:xfrm>
        </p:spPr>
        <p:txBody>
          <a:bodyPr wrap="square">
            <a:spAutoFit/>
          </a:bodyPr>
          <a:lstStyle>
            <a:lvl1pPr>
              <a:defRPr lang="en-GB" sz="28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2856637"/>
            <a:ext cx="11109600" cy="503215"/>
          </a:xfrm>
        </p:spPr>
        <p:txBody>
          <a:bodyPr/>
          <a:lstStyle>
            <a:lvl1pPr algn="l">
              <a:lnSpc>
                <a:spcPct val="109000"/>
              </a:lnSpc>
              <a:defRPr sz="3200">
                <a:solidFill>
                  <a:srgbClr val="EEF2E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40000" y="5605544"/>
            <a:ext cx="4097551" cy="902123"/>
          </a:xfrm>
        </p:spPr>
        <p:txBody>
          <a:bodyPr/>
          <a:lstStyle>
            <a:lvl1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</a:defRPr>
            </a:lvl1pPr>
            <a:lvl2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</a:defRPr>
            </a:lvl2pPr>
            <a:lvl3pPr marL="0" indent="0">
              <a:lnSpc>
                <a:spcPct val="117000"/>
              </a:lnSpc>
              <a:buNone/>
              <a:defRPr sz="1500">
                <a:solidFill>
                  <a:schemeClr val="tx2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40000" y="573969"/>
            <a:ext cx="4097551" cy="270074"/>
          </a:xfrm>
        </p:spPr>
        <p:txBody>
          <a:bodyPr>
            <a:spAutoFit/>
          </a:bodyPr>
          <a:lstStyle>
            <a:lvl1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  <a:latin typeface="+mn-lt"/>
              </a:defRPr>
            </a:lvl1pPr>
            <a:lvl2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</a:defRPr>
            </a:lvl2pPr>
            <a:lvl3pPr marL="0" indent="0">
              <a:lnSpc>
                <a:spcPct val="117000"/>
              </a:lnSpc>
              <a:buNone/>
              <a:defRPr sz="1500">
                <a:solidFill>
                  <a:schemeClr val="tx2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253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– Text only – Blu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11121296" cy="575899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761E0F2E-4DC0-BB41-853A-E92710F05ADB}" type="slidenum">
              <a:rPr lang="uk-UA" altLang="en-US"/>
              <a:pPr/>
              <a:t>‹#›</a:t>
            </a:fld>
            <a:endParaRPr lang="uk-UA" alt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21"/>
          </p:nvPr>
        </p:nvSpPr>
        <p:spPr>
          <a:xfrm>
            <a:off x="540000" y="1548400"/>
            <a:ext cx="5478179" cy="3220368"/>
          </a:xfrm>
        </p:spPr>
        <p:txBody>
          <a:bodyPr/>
          <a:lstStyle>
            <a:lvl1pPr>
              <a:spcAft>
                <a:spcPts val="1200"/>
              </a:spcAft>
              <a:defRPr b="0" i="0">
                <a:latin typeface="+mn-lt"/>
                <a:ea typeface="Hind Medium" charset="0"/>
                <a:cs typeface="Hind Medium" charset="0"/>
              </a:defRPr>
            </a:lvl1pPr>
            <a:lvl2pPr>
              <a:lnSpc>
                <a:spcPct val="114000"/>
              </a:lnSpc>
              <a:defRPr sz="1800">
                <a:latin typeface="+mn-lt"/>
              </a:defRPr>
            </a:lvl2pPr>
            <a:lvl3pPr>
              <a:lnSpc>
                <a:spcPct val="114000"/>
              </a:lnSpc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14000"/>
              </a:lnSpc>
              <a:defRPr sz="1800">
                <a:latin typeface="+mn-lt"/>
              </a:defRPr>
            </a:lvl4pPr>
            <a:lvl5pPr>
              <a:lnSpc>
                <a:spcPct val="114000"/>
              </a:lnSpc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179485" y="1548400"/>
            <a:ext cx="5482290" cy="3220368"/>
          </a:xfrm>
        </p:spPr>
        <p:txBody>
          <a:bodyPr/>
          <a:lstStyle>
            <a:lvl1pPr>
              <a:spcAft>
                <a:spcPts val="1200"/>
              </a:spcAft>
              <a:defRPr b="0" i="0">
                <a:latin typeface="+mn-lt"/>
                <a:ea typeface="Hind Medium" charset="0"/>
                <a:cs typeface="Hind Medium" charset="0"/>
              </a:defRPr>
            </a:lvl1pPr>
            <a:lvl2pPr>
              <a:lnSpc>
                <a:spcPct val="114000"/>
              </a:lnSpc>
              <a:defRPr sz="1800">
                <a:latin typeface="+mn-lt"/>
              </a:defRPr>
            </a:lvl2pPr>
            <a:lvl3pPr>
              <a:lnSpc>
                <a:spcPct val="114000"/>
              </a:lnSpc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14000"/>
              </a:lnSpc>
              <a:defRPr sz="1800">
                <a:latin typeface="+mn-lt"/>
              </a:defRPr>
            </a:lvl4pPr>
            <a:lvl5pPr>
              <a:lnSpc>
                <a:spcPct val="114000"/>
              </a:lnSpc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8E3F3-FA32-7544-A918-EC8B84341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– Text + image – Blu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175375" y="522288"/>
            <a:ext cx="5486400" cy="5581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5477203" cy="575899"/>
          </a:xfrm>
        </p:spPr>
        <p:txBody>
          <a:bodyPr rIns="0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286356" y="661060"/>
            <a:ext cx="5375915" cy="38792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615C06CD-839C-FC4C-913F-8EDF978843EE}" type="slidenum">
              <a:rPr lang="uk-UA" altLang="en-US"/>
              <a:pPr/>
              <a:t>‹#›</a:t>
            </a:fld>
            <a:endParaRPr lang="uk-UA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21"/>
          </p:nvPr>
        </p:nvSpPr>
        <p:spPr>
          <a:xfrm>
            <a:off x="540000" y="1548400"/>
            <a:ext cx="5478179" cy="3220368"/>
          </a:xfrm>
        </p:spPr>
        <p:txBody>
          <a:bodyPr/>
          <a:lstStyle>
            <a:lvl1pPr>
              <a:spcAft>
                <a:spcPts val="1200"/>
              </a:spcAft>
              <a:defRPr b="0" i="0">
                <a:latin typeface="+mn-lt"/>
                <a:ea typeface="Hind Medium" charset="0"/>
                <a:cs typeface="Hind Medium" charset="0"/>
              </a:defRPr>
            </a:lvl1pPr>
            <a:lvl2pPr>
              <a:lnSpc>
                <a:spcPct val="114000"/>
              </a:lnSpc>
              <a:defRPr sz="1800">
                <a:latin typeface="+mn-lt"/>
              </a:defRPr>
            </a:lvl2pPr>
            <a:lvl3pPr>
              <a:lnSpc>
                <a:spcPct val="114000"/>
              </a:lnSpc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14000"/>
              </a:lnSpc>
              <a:defRPr sz="1800">
                <a:latin typeface="+mn-lt"/>
              </a:defRPr>
            </a:lvl4pPr>
            <a:lvl5pPr>
              <a:lnSpc>
                <a:spcPct val="114000"/>
              </a:lnSpc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628469-CA0C-9543-96C8-33219AE647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0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– Text + large image – Blu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168855" y="0"/>
            <a:ext cx="6023145" cy="6857999"/>
          </a:xfrm>
        </p:spPr>
        <p:txBody>
          <a:bodyPr/>
          <a:lstStyle/>
          <a:p>
            <a:pPr lvl="0"/>
            <a:r>
              <a:rPr lang="en-US" noProof="0"/>
              <a:t>Drag picture to placeholder or click icon to add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7" y="567101"/>
            <a:ext cx="5483696" cy="613999"/>
          </a:xfrm>
        </p:spPr>
        <p:txBody>
          <a:bodyPr rIns="0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286356" y="661060"/>
            <a:ext cx="5375915" cy="387927"/>
          </a:xfrm>
        </p:spPr>
        <p:txBody>
          <a:bodyPr/>
          <a:lstStyle>
            <a:lvl1pPr>
              <a:lnSpc>
                <a:spcPct val="100000"/>
              </a:lnSpc>
              <a:defRPr sz="1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C2CDEF37-006E-254D-A210-0434C0C6BB13}" type="slidenum">
              <a:rPr lang="uk-UA" altLang="en-US"/>
              <a:pPr/>
              <a:t>‹#›</a:t>
            </a:fld>
            <a:endParaRPr lang="uk-UA" alt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22"/>
          </p:nvPr>
        </p:nvSpPr>
        <p:spPr>
          <a:xfrm>
            <a:off x="540000" y="1548400"/>
            <a:ext cx="5478179" cy="3220368"/>
          </a:xfrm>
        </p:spPr>
        <p:txBody>
          <a:bodyPr/>
          <a:lstStyle>
            <a:lvl1pPr>
              <a:spcAft>
                <a:spcPts val="1200"/>
              </a:spcAft>
              <a:defRPr b="0" i="0">
                <a:latin typeface="+mn-lt"/>
                <a:ea typeface="Hind Medium" charset="0"/>
                <a:cs typeface="Hind Medium" charset="0"/>
              </a:defRPr>
            </a:lvl1pPr>
            <a:lvl2pPr>
              <a:lnSpc>
                <a:spcPct val="114000"/>
              </a:lnSpc>
              <a:defRPr sz="1800">
                <a:latin typeface="+mn-lt"/>
              </a:defRPr>
            </a:lvl2pPr>
            <a:lvl3pPr>
              <a:lnSpc>
                <a:spcPct val="114000"/>
              </a:lnSpc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14000"/>
              </a:lnSpc>
              <a:defRPr sz="1800">
                <a:latin typeface="+mn-lt"/>
              </a:defRPr>
            </a:lvl4pPr>
            <a:lvl5pPr>
              <a:lnSpc>
                <a:spcPct val="114000"/>
              </a:lnSpc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E11CEC-5FF3-2646-9886-D83789CEC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– Text + graph – Blu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69025" y="0"/>
            <a:ext cx="602297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7" y="567101"/>
            <a:ext cx="5470728" cy="525099"/>
          </a:xfrm>
        </p:spPr>
        <p:txBody>
          <a:bodyPr rIns="0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286356" y="662400"/>
            <a:ext cx="5517717" cy="544698"/>
          </a:xfrm>
        </p:spPr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  <a:lvl2pPr>
              <a:defRPr sz="1000" b="0" i="0">
                <a:latin typeface="Hind Medium" charset="0"/>
                <a:ea typeface="Hind Medium" charset="0"/>
                <a:cs typeface="Hind Medium" charset="0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tabLst/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1"/>
          </p:nvPr>
        </p:nvSpPr>
        <p:spPr>
          <a:xfrm>
            <a:off x="540000" y="1548400"/>
            <a:ext cx="5478179" cy="3220368"/>
          </a:xfrm>
        </p:spPr>
        <p:txBody>
          <a:bodyPr/>
          <a:lstStyle>
            <a:lvl1pPr>
              <a:spcAft>
                <a:spcPts val="1200"/>
              </a:spcAft>
              <a:defRPr b="0" i="0">
                <a:latin typeface="+mn-lt"/>
                <a:ea typeface="Hind Medium" charset="0"/>
                <a:cs typeface="Hind Medium" charset="0"/>
              </a:defRPr>
            </a:lvl1pPr>
            <a:lvl2pPr>
              <a:lnSpc>
                <a:spcPct val="114000"/>
              </a:lnSpc>
              <a:defRPr sz="1800">
                <a:latin typeface="+mn-lt"/>
              </a:defRPr>
            </a:lvl2pPr>
            <a:lvl3pPr>
              <a:lnSpc>
                <a:spcPct val="114000"/>
              </a:lnSpc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14000"/>
              </a:lnSpc>
              <a:defRPr sz="1800">
                <a:latin typeface="+mn-lt"/>
              </a:defRPr>
            </a:lvl4pPr>
            <a:lvl5pPr>
              <a:lnSpc>
                <a:spcPct val="114000"/>
              </a:lnSpc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128B5A-E216-4E4B-8D15-BD4EF9E7A1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– Text only – Blu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7"/>
          </p:nvPr>
        </p:nvSpPr>
        <p:spPr>
          <a:xfrm>
            <a:off x="540001" y="2081800"/>
            <a:ext cx="2656004" cy="3062528"/>
          </a:xfrm>
        </p:spPr>
        <p:txBody>
          <a:bodyPr/>
          <a:lstStyle>
            <a:lvl1pPr>
              <a:lnSpc>
                <a:spcPct val="115000"/>
              </a:lnSpc>
              <a:spcAft>
                <a:spcPts val="0"/>
              </a:spcAft>
              <a:defRPr sz="1600">
                <a:latin typeface="+mn-lt"/>
              </a:defRPr>
            </a:lvl1pPr>
            <a:lvl2pPr>
              <a:lnSpc>
                <a:spcPct val="115000"/>
              </a:lnSpc>
              <a:spcAft>
                <a:spcPts val="1000"/>
              </a:spcAft>
              <a:defRPr sz="1600" b="0" i="0">
                <a:latin typeface="Hind Medium" charset="0"/>
                <a:ea typeface="Hind Medium" charset="0"/>
                <a:cs typeface="Hind Medium" charset="0"/>
              </a:defRPr>
            </a:lvl2pPr>
            <a:lvl3pPr marL="158400" indent="-158400">
              <a:lnSpc>
                <a:spcPct val="115000"/>
              </a:lnSpc>
              <a:spcAft>
                <a:spcPts val="1200"/>
              </a:spcAft>
              <a:buSzPct val="90000"/>
              <a:buFont typeface=".AppleSystemUIFont" charset="-120"/>
              <a:buChar char="–"/>
              <a:defRPr sz="1500">
                <a:latin typeface="+mn-lt"/>
              </a:defRPr>
            </a:lvl3pPr>
            <a:lvl4pPr marL="158400" indent="-158400">
              <a:lnSpc>
                <a:spcPct val="115000"/>
              </a:lnSpc>
              <a:tabLst/>
              <a:defRPr sz="1500">
                <a:latin typeface="+mn-lt"/>
              </a:defRPr>
            </a:lvl4pPr>
            <a:lvl5pPr marL="158400" indent="-158400">
              <a:lnSpc>
                <a:spcPct val="115000"/>
              </a:lnSpc>
              <a:tabLst/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8"/>
          </p:nvPr>
        </p:nvSpPr>
        <p:spPr>
          <a:xfrm>
            <a:off x="3359178" y="2081800"/>
            <a:ext cx="2656800" cy="3062528"/>
          </a:xfrm>
        </p:spPr>
        <p:txBody>
          <a:bodyPr/>
          <a:lstStyle>
            <a:lvl1pPr>
              <a:lnSpc>
                <a:spcPct val="115000"/>
              </a:lnSpc>
              <a:spcAft>
                <a:spcPts val="0"/>
              </a:spcAft>
              <a:defRPr sz="1600">
                <a:latin typeface="+mn-lt"/>
              </a:defRPr>
            </a:lvl1pPr>
            <a:lvl2pPr>
              <a:lnSpc>
                <a:spcPct val="115000"/>
              </a:lnSpc>
              <a:spcAft>
                <a:spcPts val="1000"/>
              </a:spcAft>
              <a:defRPr sz="1600" b="0" i="0">
                <a:latin typeface="Hind Medium" charset="0"/>
                <a:ea typeface="Hind Medium" charset="0"/>
                <a:cs typeface="Hind Medium" charset="0"/>
              </a:defRPr>
            </a:lvl2pPr>
            <a:lvl3pPr marL="158400" indent="-158400">
              <a:lnSpc>
                <a:spcPct val="115000"/>
              </a:lnSpc>
              <a:spcAft>
                <a:spcPts val="1200"/>
              </a:spcAft>
              <a:buSzPct val="90000"/>
              <a:buFont typeface=".AppleSystemUIFont" charset="-120"/>
              <a:buChar char="–"/>
              <a:defRPr sz="1500">
                <a:latin typeface="+mn-lt"/>
              </a:defRPr>
            </a:lvl3pPr>
            <a:lvl4pPr marL="158400" indent="-158400">
              <a:lnSpc>
                <a:spcPct val="115000"/>
              </a:lnSpc>
              <a:tabLst/>
              <a:defRPr sz="1500">
                <a:latin typeface="+mn-lt"/>
              </a:defRPr>
            </a:lvl4pPr>
            <a:lvl5pPr marL="158400" indent="-158400">
              <a:lnSpc>
                <a:spcPct val="115000"/>
              </a:lnSpc>
              <a:tabLst/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9"/>
          </p:nvPr>
        </p:nvSpPr>
        <p:spPr>
          <a:xfrm>
            <a:off x="6178356" y="2081800"/>
            <a:ext cx="2656800" cy="3062528"/>
          </a:xfrm>
        </p:spPr>
        <p:txBody>
          <a:bodyPr/>
          <a:lstStyle>
            <a:lvl1pPr>
              <a:lnSpc>
                <a:spcPct val="115000"/>
              </a:lnSpc>
              <a:spcAft>
                <a:spcPts val="0"/>
              </a:spcAft>
              <a:defRPr sz="1600">
                <a:latin typeface="+mn-lt"/>
              </a:defRPr>
            </a:lvl1pPr>
            <a:lvl2pPr>
              <a:lnSpc>
                <a:spcPct val="115000"/>
              </a:lnSpc>
              <a:spcAft>
                <a:spcPts val="1000"/>
              </a:spcAft>
              <a:defRPr sz="1600" b="0" i="0">
                <a:latin typeface="Hind Medium" charset="0"/>
                <a:ea typeface="Hind Medium" charset="0"/>
                <a:cs typeface="Hind Medium" charset="0"/>
              </a:defRPr>
            </a:lvl2pPr>
            <a:lvl3pPr marL="158400" indent="-158400">
              <a:lnSpc>
                <a:spcPct val="115000"/>
              </a:lnSpc>
              <a:spcAft>
                <a:spcPts val="1200"/>
              </a:spcAft>
              <a:buSzPct val="90000"/>
              <a:buFont typeface=".AppleSystemUIFont" charset="-120"/>
              <a:buChar char="–"/>
              <a:defRPr sz="1500">
                <a:latin typeface="+mn-lt"/>
              </a:defRPr>
            </a:lvl3pPr>
            <a:lvl4pPr marL="158400" indent="-158400">
              <a:lnSpc>
                <a:spcPct val="115000"/>
              </a:lnSpc>
              <a:tabLst/>
              <a:defRPr sz="1500">
                <a:latin typeface="+mn-lt"/>
              </a:defRPr>
            </a:lvl4pPr>
            <a:lvl5pPr marL="158400" indent="-158400">
              <a:lnSpc>
                <a:spcPct val="115000"/>
              </a:lnSpc>
              <a:tabLst/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idx="20"/>
          </p:nvPr>
        </p:nvSpPr>
        <p:spPr>
          <a:xfrm>
            <a:off x="8997535" y="2081800"/>
            <a:ext cx="2656800" cy="3062528"/>
          </a:xfrm>
        </p:spPr>
        <p:txBody>
          <a:bodyPr/>
          <a:lstStyle>
            <a:lvl1pPr>
              <a:lnSpc>
                <a:spcPct val="115000"/>
              </a:lnSpc>
              <a:spcAft>
                <a:spcPts val="0"/>
              </a:spcAft>
              <a:defRPr sz="1600">
                <a:latin typeface="+mn-lt"/>
              </a:defRPr>
            </a:lvl1pPr>
            <a:lvl2pPr>
              <a:lnSpc>
                <a:spcPct val="115000"/>
              </a:lnSpc>
              <a:spcAft>
                <a:spcPts val="1000"/>
              </a:spcAft>
              <a:defRPr sz="1600" b="0" i="0">
                <a:latin typeface="Hind Medium" charset="0"/>
                <a:ea typeface="Hind Medium" charset="0"/>
                <a:cs typeface="Hind Medium" charset="0"/>
              </a:defRPr>
            </a:lvl2pPr>
            <a:lvl3pPr marL="158400" indent="-158400">
              <a:lnSpc>
                <a:spcPct val="115000"/>
              </a:lnSpc>
              <a:spcAft>
                <a:spcPts val="1200"/>
              </a:spcAft>
              <a:buSzPct val="90000"/>
              <a:buFont typeface=".AppleSystemUIFont" charset="-120"/>
              <a:buChar char="–"/>
              <a:defRPr sz="1500">
                <a:latin typeface="+mn-lt"/>
              </a:defRPr>
            </a:lvl3pPr>
            <a:lvl4pPr marL="158400" indent="-158400">
              <a:lnSpc>
                <a:spcPct val="115000"/>
              </a:lnSpc>
              <a:tabLst/>
              <a:defRPr sz="1500">
                <a:latin typeface="+mn-lt"/>
              </a:defRPr>
            </a:lvl4pPr>
            <a:lvl5pPr marL="158400" indent="-158400">
              <a:lnSpc>
                <a:spcPct val="115000"/>
              </a:lnSpc>
              <a:tabLst/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091BCFBB-AFFC-2C42-9CC9-3851C53B95FB}" type="slidenum">
              <a:rPr lang="uk-UA" altLang="en-US"/>
              <a:pPr/>
              <a:t>‹#›</a:t>
            </a:fld>
            <a:endParaRPr lang="uk-UA" alt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41338" y="566738"/>
            <a:ext cx="11109600" cy="783035"/>
          </a:xfrm>
          <a:prstGeom prst="rect">
            <a:avLst/>
          </a:prstGeom>
        </p:spPr>
        <p:txBody>
          <a:bodyPr vert="horz" wrap="square" lIns="0" tIns="0" rIns="172800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07DF9B-74B0-E84F-B18C-921283C4CA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– Chart – Blu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11121296" cy="613999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3249" y="1774405"/>
            <a:ext cx="2662877" cy="3666146"/>
          </a:xfrm>
          <a:solidFill>
            <a:srgbClr val="FFFFFF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3600" spc="0">
                <a:solidFill>
                  <a:schemeClr val="tx2"/>
                </a:solidFill>
                <a:latin typeface="+mn-lt"/>
              </a:defRPr>
            </a:lvl1pPr>
            <a:lvl2pPr algn="ctr">
              <a:lnSpc>
                <a:spcPct val="115000"/>
              </a:lnSpc>
              <a:defRPr sz="1800" spc="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355298" y="1774405"/>
            <a:ext cx="2662877" cy="3666146"/>
          </a:xfrm>
          <a:solidFill>
            <a:srgbClr val="FFFFFF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3600" spc="0">
                <a:solidFill>
                  <a:schemeClr val="tx2"/>
                </a:solidFill>
                <a:latin typeface="+mn-lt"/>
              </a:defRPr>
            </a:lvl1pPr>
            <a:lvl2pPr algn="ctr">
              <a:lnSpc>
                <a:spcPct val="115000"/>
              </a:lnSpc>
              <a:defRPr sz="1800" spc="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177347" y="1774405"/>
            <a:ext cx="2662877" cy="3666146"/>
          </a:xfrm>
          <a:solidFill>
            <a:schemeClr val="accent2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3600" spc="0">
                <a:solidFill>
                  <a:srgbClr val="FFFFFF"/>
                </a:solidFill>
                <a:latin typeface="+mn-lt"/>
              </a:defRPr>
            </a:lvl1pPr>
            <a:lvl2pPr algn="ctr">
              <a:lnSpc>
                <a:spcPct val="115000"/>
              </a:lnSpc>
              <a:defRPr sz="1800" spc="0">
                <a:solidFill>
                  <a:srgbClr val="FFFFFF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999395" y="1774405"/>
            <a:ext cx="2662877" cy="3666146"/>
          </a:xfrm>
          <a:solidFill>
            <a:srgbClr val="FFFFFF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3600" spc="0">
                <a:solidFill>
                  <a:schemeClr val="tx2"/>
                </a:solidFill>
                <a:latin typeface="+mn-lt"/>
              </a:defRPr>
            </a:lvl1pPr>
            <a:lvl2pPr algn="ctr">
              <a:lnSpc>
                <a:spcPct val="115000"/>
              </a:lnSpc>
              <a:defRPr sz="1800" spc="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82834A66-9ED4-4C45-923A-E517812884FA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15B53-5AA2-6C47-B0FB-08B6D8AF20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4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 – Putty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42400" y="525600"/>
            <a:ext cx="10508400" cy="5572800"/>
          </a:xfrm>
        </p:spPr>
        <p:txBody>
          <a:bodyPr anchor="ctr"/>
          <a:lstStyle>
            <a:lvl1pPr algn="ctr">
              <a:lnSpc>
                <a:spcPct val="110000"/>
              </a:lnSpc>
              <a:spcAft>
                <a:spcPts val="2000"/>
              </a:spcAft>
              <a:defRPr sz="3600" b="0" i="0" spc="50" baseline="0">
                <a:solidFill>
                  <a:schemeClr val="tx1"/>
                </a:solidFill>
                <a:latin typeface="+mn-lt"/>
                <a:ea typeface="Hind Medium" charset="0"/>
                <a:cs typeface="Hind Medium" charset="0"/>
              </a:defRPr>
            </a:lvl1pPr>
            <a:lvl2pPr algn="ctr">
              <a:lnSpc>
                <a:spcPct val="110000"/>
              </a:lnSpc>
              <a:defRPr b="0" i="0">
                <a:solidFill>
                  <a:schemeClr val="tx1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>
              <a:spcAft>
                <a:spcPts val="15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79123C2-1881-0343-8E3B-58B10FD51CF2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DB6AF-CBBB-6F43-B5EB-407EB2F323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6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– Text + cont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11121296" cy="537799"/>
          </a:xfrm>
        </p:spPr>
        <p:txBody>
          <a:bodyPr rIns="0"/>
          <a:lstStyle>
            <a:lvl1pPr>
              <a:defRPr sz="30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9E1E4A-834C-074E-9FF0-961A1F8067B6}" type="slidenum">
              <a:rPr lang="en-GB" altLang="en-US" noProof="0" smtClean="0"/>
              <a:pPr/>
              <a:t>‹#›</a:t>
            </a:fld>
            <a:endParaRPr lang="en-GB" alt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9C8AF-8DC0-B04F-A2FE-ED8399170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8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70A7B3-6521-4DCA-87E5-044747A908C1}" type="datetimeFigureOut">
              <a:rPr lang="en-US" smtClean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2B78-4118-4F90-ADB6-C73842386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4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ubsection divider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4279119"/>
            <a:ext cx="5715734" cy="805092"/>
          </a:xfrm>
        </p:spPr>
        <p:txBody>
          <a:bodyPr wrap="square">
            <a:spAutoFit/>
          </a:bodyPr>
          <a:lstStyle>
            <a:lvl1pPr>
              <a:defRPr lang="en-GB" sz="2400" dirty="0">
                <a:solidFill>
                  <a:srgbClr val="EEF2EC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2461259"/>
            <a:ext cx="11127883" cy="768224"/>
          </a:xfrm>
        </p:spPr>
        <p:txBody>
          <a:bodyPr/>
          <a:lstStyle>
            <a:lvl1pPr algn="l">
              <a:lnSpc>
                <a:spcPct val="104000"/>
              </a:lnSpc>
              <a:defRPr sz="4800">
                <a:solidFill>
                  <a:srgbClr val="EEF2E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4B8AB820-61DF-364A-B4AF-D19149734C14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3B65B-C7BC-0144-9022-13FD8166F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3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ue sub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DA421FA-A9A6-244D-AF92-34B23A363E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7468" y="2496632"/>
            <a:ext cx="10674163" cy="1257669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D9B119F-CE44-DD48-BC49-893091F2E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468" y="4279119"/>
            <a:ext cx="10674163" cy="127042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918575" y="6319712"/>
            <a:ext cx="2743200" cy="173037"/>
          </a:xfrm>
        </p:spPr>
        <p:txBody>
          <a:bodyPr/>
          <a:lstStyle>
            <a:lvl1pPr>
              <a:defRPr>
                <a:solidFill>
                  <a:srgbClr val="EEF2EC"/>
                </a:solidFill>
                <a:latin typeface="+mn-lt"/>
              </a:defRPr>
            </a:lvl1pPr>
          </a:lstStyle>
          <a:p>
            <a:fld id="{4B8AB820-61DF-364A-B4AF-D19149734C14}" type="slidenum">
              <a:rPr lang="uk-UA" altLang="en-US" smtClean="0"/>
              <a:pPr/>
              <a:t>‹#›</a:t>
            </a:fld>
            <a:endParaRPr lang="uk-UA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6D6DCA-FBDB-004A-B583-E53F842E18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57"/>
          <a:stretch/>
        </p:blipFill>
        <p:spPr>
          <a:xfrm>
            <a:off x="533250" y="6074364"/>
            <a:ext cx="398841" cy="440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DA9CE-C65E-554B-8A64-051A09708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57"/>
          <a:stretch/>
        </p:blipFill>
        <p:spPr>
          <a:xfrm>
            <a:off x="533250" y="6074364"/>
            <a:ext cx="398841" cy="4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–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F4742C-3423-7949-B1F4-F60E6C7D6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95" y="6074364"/>
            <a:ext cx="446550" cy="446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11121296" cy="537799"/>
          </a:xfrm>
        </p:spPr>
        <p:txBody>
          <a:bodyPr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EE1D23A-55C4-7542-8A1B-C225D7430AAE}" type="slidenum">
              <a:rPr lang="uk-UA" altLang="en-US" smtClean="0"/>
              <a:pPr/>
              <a:t>‹#›</a:t>
            </a:fld>
            <a:endParaRPr lang="uk-UA" alt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CA4919E-257E-3E4C-A7BC-E72C38256DF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9999" y="1561539"/>
            <a:ext cx="11121775" cy="3794231"/>
          </a:xfrm>
        </p:spPr>
        <p:txBody>
          <a:bodyPr/>
          <a:lstStyle>
            <a:lvl1pPr>
              <a:defRPr>
                <a:latin typeface="+mn-lt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0" indent="0">
              <a:buFont typeface="Arial" panose="020B0604020202020204" pitchFamily="34" charset="0"/>
              <a:buNone/>
              <a:defRPr sz="2400">
                <a:latin typeface="+mn-lt"/>
              </a:defRPr>
            </a:lvl3pPr>
            <a:lvl4pPr marL="322725" indent="0">
              <a:buFont typeface="Arial" panose="020B0604020202020204" pitchFamily="34" charset="0"/>
              <a:buNone/>
              <a:defRPr sz="2400">
                <a:latin typeface="+mn-lt"/>
              </a:defRPr>
            </a:lvl4pPr>
            <a:lvl5pPr marL="917625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D25D2-98BA-4640-AEBE-7D3DC65532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95" y="6074364"/>
            <a:ext cx="446550" cy="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11121296" cy="537799"/>
          </a:xfrm>
        </p:spPr>
        <p:txBody>
          <a:bodyPr rIns="0"/>
          <a:lstStyle>
            <a:lvl1pPr>
              <a:defRPr sz="3600"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F49E1E4A-834C-074E-9FF0-961A1F8067B6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284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lumn –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11121296" cy="613999"/>
          </a:xfrm>
        </p:spPr>
        <p:txBody>
          <a:bodyPr/>
          <a:lstStyle>
            <a:lvl1pPr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3249" y="1774405"/>
            <a:ext cx="2662877" cy="3666146"/>
          </a:xfrm>
          <a:solidFill>
            <a:srgbClr val="FFFFFF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2800" spc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>
              <a:lnSpc>
                <a:spcPct val="115000"/>
              </a:lnSpc>
              <a:buNone/>
              <a:defRPr sz="1800" spc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355298" y="1774405"/>
            <a:ext cx="2662877" cy="3666146"/>
          </a:xfrm>
          <a:solidFill>
            <a:srgbClr val="FFFFFF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2800" spc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>
              <a:lnSpc>
                <a:spcPct val="115000"/>
              </a:lnSpc>
              <a:buNone/>
              <a:defRPr sz="1800" spc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177347" y="1774405"/>
            <a:ext cx="2662877" cy="3666146"/>
          </a:xfrm>
          <a:solidFill>
            <a:schemeClr val="accent2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2800" spc="0">
                <a:solidFill>
                  <a:srgbClr val="FFFFF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>
              <a:lnSpc>
                <a:spcPct val="115000"/>
              </a:lnSpc>
              <a:buNone/>
              <a:defRPr sz="1800" spc="0">
                <a:solidFill>
                  <a:srgbClr val="FFFFF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999395" y="1774405"/>
            <a:ext cx="2662877" cy="3666146"/>
          </a:xfrm>
          <a:solidFill>
            <a:srgbClr val="FFFFFF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2800" spc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>
              <a:lnSpc>
                <a:spcPct val="115000"/>
              </a:lnSpc>
              <a:buNone/>
              <a:defRPr sz="1800" spc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2834A66-9ED4-4C45-923A-E517812884FA}" type="slidenum">
              <a:rPr lang="uk-UA" altLang="en-US" smtClean="0"/>
              <a:pPr/>
              <a:t>‹#›</a:t>
            </a:fld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294620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Green templat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0358438" y="6246813"/>
            <a:ext cx="1519237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r>
              <a:rPr lang="en-GB" altLang="en-US" sz="800" dirty="0">
                <a:solidFill>
                  <a:srgbClr val="EEF2EC"/>
                </a:solidFill>
              </a:rPr>
              <a:t>Internet Society © 1992–2016</a:t>
            </a:r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9813" y="2970213"/>
            <a:ext cx="17287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3355853"/>
            <a:ext cx="11109600" cy="456728"/>
          </a:xfrm>
          <a:prstGeom prst="rect">
            <a:avLst/>
          </a:prstGeom>
        </p:spPr>
        <p:txBody>
          <a:bodyPr wrap="square" rIns="1728000">
            <a:spAutoFit/>
          </a:bodyPr>
          <a:lstStyle>
            <a:lvl1pPr>
              <a:defRPr lang="en-GB" sz="28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2856637"/>
            <a:ext cx="11109600" cy="536750"/>
          </a:xfrm>
        </p:spPr>
        <p:txBody>
          <a:bodyPr/>
          <a:lstStyle>
            <a:lvl1pPr algn="l">
              <a:lnSpc>
                <a:spcPct val="109000"/>
              </a:lnSpc>
              <a:defRPr sz="3200">
                <a:solidFill>
                  <a:srgbClr val="EEF2E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40000" y="5605544"/>
            <a:ext cx="4097551" cy="9021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</a:defRPr>
            </a:lvl1pPr>
            <a:lvl2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</a:defRPr>
            </a:lvl2pPr>
            <a:lvl3pPr marL="0" indent="0">
              <a:lnSpc>
                <a:spcPct val="117000"/>
              </a:lnSpc>
              <a:buNone/>
              <a:defRPr sz="1500">
                <a:solidFill>
                  <a:schemeClr val="tx2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40000" y="573969"/>
            <a:ext cx="4097551" cy="27007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  <a:latin typeface="+mn-lt"/>
              </a:defRPr>
            </a:lvl1pPr>
            <a:lvl2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</a:defRPr>
            </a:lvl2pPr>
            <a:lvl3pPr marL="0" indent="0">
              <a:lnSpc>
                <a:spcPct val="117000"/>
              </a:lnSpc>
              <a:buNone/>
              <a:defRPr sz="1500">
                <a:solidFill>
                  <a:schemeClr val="tx2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133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ubsection divider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4279119"/>
            <a:ext cx="5715734" cy="8050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GB" sz="2400" dirty="0">
                <a:solidFill>
                  <a:srgbClr val="EEF2EC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2461259"/>
            <a:ext cx="11127883" cy="768224"/>
          </a:xfrm>
        </p:spPr>
        <p:txBody>
          <a:bodyPr/>
          <a:lstStyle>
            <a:lvl1pPr algn="l">
              <a:lnSpc>
                <a:spcPct val="104000"/>
              </a:lnSpc>
              <a:defRPr sz="4800">
                <a:solidFill>
                  <a:srgbClr val="EEF2E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9F35CCC7-CB4F-5542-883B-77CD96CEB14D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A1D56B-D9A9-104D-B4EB-3A425AFDB4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subsection divider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4279119"/>
            <a:ext cx="5715734" cy="8050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GB" sz="2400" dirty="0">
                <a:solidFill>
                  <a:srgbClr val="EEF2EC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2461259"/>
            <a:ext cx="11127883" cy="768224"/>
          </a:xfrm>
        </p:spPr>
        <p:txBody>
          <a:bodyPr/>
          <a:lstStyle>
            <a:lvl1pPr algn="l">
              <a:lnSpc>
                <a:spcPct val="104000"/>
              </a:lnSpc>
              <a:defRPr sz="4800">
                <a:solidFill>
                  <a:srgbClr val="EEF2E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6B0B0632-44AB-E64F-9964-F97E8E40AC00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61ECB-66CC-E248-961F-4416759781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subsection divider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4279119"/>
            <a:ext cx="5715734" cy="8050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GB" sz="2400" dirty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2461259"/>
            <a:ext cx="11127883" cy="768224"/>
          </a:xfrm>
        </p:spPr>
        <p:txBody>
          <a:bodyPr/>
          <a:lstStyle>
            <a:lvl1pPr algn="l">
              <a:lnSpc>
                <a:spcPct val="104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FBE988-4F8A-A847-85FA-7FDCA1891FAC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F1BB5-CB9C-2244-90B8-CD111DE24E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tatement – Green templat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3250" y="525600"/>
            <a:ext cx="11129022" cy="55728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10000"/>
              </a:lnSpc>
              <a:spcAft>
                <a:spcPts val="2000"/>
              </a:spcAft>
              <a:defRPr sz="3600" b="0" i="0" spc="50" baseline="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algn="ctr">
              <a:lnSpc>
                <a:spcPct val="110000"/>
              </a:lnSpc>
              <a:defRPr b="0" i="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>
              <a:spcAft>
                <a:spcPts val="1500"/>
              </a:spcAft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38A562FF-9E0C-6A44-94FA-5EFAAB105799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F7CA5-FE14-3547-A03D-BC2B01BC2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250" y="952107"/>
            <a:ext cx="11129022" cy="4845378"/>
          </a:xfrm>
        </p:spPr>
        <p:txBody>
          <a:bodyPr rIns="0" anchor="ctr">
            <a:noAutofit/>
          </a:bodyPr>
          <a:lstStyle>
            <a:lvl1pPr algn="ctr">
              <a:lnSpc>
                <a:spcPct val="104000"/>
              </a:lnSpc>
              <a:defRPr sz="4800" spc="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</a:t>
            </a:r>
            <a:r>
              <a:rPr lang="en-US" dirty="0"/>
              <a:t>to edit Master title style</a:t>
            </a:r>
            <a:endParaRPr lang="en-GB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9AAABE4F-E323-754C-9DC3-2E4BB4EF58F9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16F50-E12B-4842-9EE6-78B5D58788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subsection divider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4279119"/>
            <a:ext cx="5715734" cy="805092"/>
          </a:xfrm>
        </p:spPr>
        <p:txBody>
          <a:bodyPr wrap="square">
            <a:spAutoFit/>
          </a:bodyPr>
          <a:lstStyle>
            <a:lvl1pPr>
              <a:defRPr lang="en-GB" sz="2400" dirty="0">
                <a:solidFill>
                  <a:srgbClr val="EEF2EC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2461259"/>
            <a:ext cx="11127883" cy="768224"/>
          </a:xfrm>
        </p:spPr>
        <p:txBody>
          <a:bodyPr/>
          <a:lstStyle>
            <a:lvl1pPr algn="l">
              <a:lnSpc>
                <a:spcPct val="104000"/>
              </a:lnSpc>
              <a:defRPr sz="4800">
                <a:solidFill>
                  <a:srgbClr val="EEF2E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68C4A143-42F1-CD4D-A024-23DD4025078D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B262C-E1CB-AA4F-973D-652477AC64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9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– Green templat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5"/>
          <p:cNvSpPr txBox="1">
            <a:spLocks/>
          </p:cNvSpPr>
          <p:nvPr userDrawn="1"/>
        </p:nvSpPr>
        <p:spPr>
          <a:xfrm>
            <a:off x="6173788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Visit us at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www.internetsociety.org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Follow us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@internetsociety</a:t>
            </a:r>
          </a:p>
        </p:txBody>
      </p:sp>
      <p:sp>
        <p:nvSpPr>
          <p:cNvPr id="5" name="Text Placeholder 7"/>
          <p:cNvSpPr txBox="1">
            <a:spLocks/>
          </p:cNvSpPr>
          <p:nvPr userDrawn="1"/>
        </p:nvSpPr>
        <p:spPr>
          <a:xfrm>
            <a:off x="8056563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Galerie Jean-Malbuisson 15, </a:t>
            </a:r>
            <a:br>
              <a:rPr lang="en-GB" dirty="0"/>
            </a:br>
            <a:r>
              <a:rPr lang="en-GB" dirty="0"/>
              <a:t>CH-1204 Geneva, </a:t>
            </a:r>
            <a:br>
              <a:rPr lang="en-GB" dirty="0"/>
            </a:br>
            <a:r>
              <a:rPr lang="en-GB" dirty="0"/>
              <a:t>Switzerland.</a:t>
            </a:r>
            <a:br>
              <a:rPr lang="en-GB" dirty="0"/>
            </a:br>
            <a:r>
              <a:rPr lang="en-GB" dirty="0"/>
              <a:t>+41 22 807 1444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6" name="Text Placeholder 8"/>
          <p:cNvSpPr txBox="1">
            <a:spLocks/>
          </p:cNvSpPr>
          <p:nvPr userDrawn="1"/>
        </p:nvSpPr>
        <p:spPr>
          <a:xfrm>
            <a:off x="9932988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de-DE" dirty="0"/>
              <a:t>1775 Wiehle Avenue, </a:t>
            </a:r>
            <a:br>
              <a:rPr lang="de-DE" dirty="0"/>
            </a:br>
            <a:r>
              <a:rPr lang="de-DE" dirty="0"/>
              <a:t>Suite 201, Reston, VA </a:t>
            </a:r>
            <a:br>
              <a:rPr lang="de-DE" dirty="0"/>
            </a:br>
            <a:r>
              <a:rPr lang="de-DE" dirty="0"/>
              <a:t>20190-5108 USA. </a:t>
            </a:r>
            <a:br>
              <a:rPr lang="de-DE" dirty="0"/>
            </a:br>
            <a:r>
              <a:rPr lang="de-DE" dirty="0"/>
              <a:t>+1 703 439 2120</a:t>
            </a:r>
          </a:p>
          <a:p>
            <a:pPr fontAlgn="auto">
              <a:spcAft>
                <a:spcPts val="0"/>
              </a:spcAft>
              <a:defRPr/>
            </a:pPr>
            <a:endParaRPr lang="de-DE" dirty="0"/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7" name="Title 4"/>
          <p:cNvSpPr txBox="1">
            <a:spLocks/>
          </p:cNvSpPr>
          <p:nvPr userDrawn="1"/>
        </p:nvSpPr>
        <p:spPr>
          <a:xfrm>
            <a:off x="540000" y="2281238"/>
            <a:ext cx="9001125" cy="10064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9000"/>
              </a:lnSpc>
              <a:spcBef>
                <a:spcPct val="0"/>
              </a:spcBef>
              <a:buNone/>
              <a:defRPr sz="6000" kern="1200" spc="2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Thank you.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40000" y="4351780"/>
            <a:ext cx="4097551" cy="9021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</a:defRPr>
            </a:lvl1pPr>
            <a:lvl2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117000"/>
              </a:lnSpc>
              <a:buNone/>
              <a:defRPr sz="1500">
                <a:solidFill>
                  <a:schemeClr val="tx2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938626C2-145F-DB41-8654-1777F0E9F2FB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1695A3-A60A-894B-93B4-91450D2A9B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3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t involved – Green templat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5"/>
          <p:cNvSpPr txBox="1">
            <a:spLocks/>
          </p:cNvSpPr>
          <p:nvPr userDrawn="1"/>
        </p:nvSpPr>
        <p:spPr>
          <a:xfrm>
            <a:off x="6173788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Visit us at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www.internetsociety.org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Follow us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@internetsociety</a:t>
            </a:r>
          </a:p>
        </p:txBody>
      </p:sp>
      <p:sp>
        <p:nvSpPr>
          <p:cNvPr id="5" name="Text Placeholder 7"/>
          <p:cNvSpPr txBox="1">
            <a:spLocks/>
          </p:cNvSpPr>
          <p:nvPr userDrawn="1"/>
        </p:nvSpPr>
        <p:spPr>
          <a:xfrm>
            <a:off x="8056563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Galerie Jean-Malbuisson 15, </a:t>
            </a:r>
            <a:br>
              <a:rPr lang="en-GB" dirty="0"/>
            </a:br>
            <a:r>
              <a:rPr lang="en-GB" dirty="0"/>
              <a:t>CH-1204 Geneva, </a:t>
            </a:r>
            <a:br>
              <a:rPr lang="en-GB" dirty="0"/>
            </a:br>
            <a:r>
              <a:rPr lang="en-GB" dirty="0"/>
              <a:t>Switzerland.</a:t>
            </a:r>
            <a:br>
              <a:rPr lang="en-GB" dirty="0"/>
            </a:br>
            <a:r>
              <a:rPr lang="en-GB" dirty="0"/>
              <a:t>+41 22 807 1444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6" name="Text Placeholder 8"/>
          <p:cNvSpPr txBox="1">
            <a:spLocks/>
          </p:cNvSpPr>
          <p:nvPr userDrawn="1"/>
        </p:nvSpPr>
        <p:spPr>
          <a:xfrm>
            <a:off x="9932988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de-DE" dirty="0"/>
              <a:t>1775 Wiehle Avenue, </a:t>
            </a:r>
            <a:br>
              <a:rPr lang="de-DE" dirty="0"/>
            </a:br>
            <a:r>
              <a:rPr lang="de-DE" dirty="0"/>
              <a:t>Suite 201, Reston, VA </a:t>
            </a:r>
            <a:br>
              <a:rPr lang="de-DE" dirty="0"/>
            </a:br>
            <a:r>
              <a:rPr lang="de-DE" dirty="0"/>
              <a:t>20190-5108 USA. </a:t>
            </a:r>
            <a:br>
              <a:rPr lang="de-DE" dirty="0"/>
            </a:br>
            <a:r>
              <a:rPr lang="de-DE" dirty="0"/>
              <a:t>+1 703 439 2120</a:t>
            </a:r>
          </a:p>
          <a:p>
            <a:pPr fontAlgn="auto">
              <a:spcAft>
                <a:spcPts val="0"/>
              </a:spcAft>
              <a:defRPr/>
            </a:pPr>
            <a:endParaRPr lang="de-DE" dirty="0"/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7" name="Title 4"/>
          <p:cNvSpPr txBox="1">
            <a:spLocks/>
          </p:cNvSpPr>
          <p:nvPr userDrawn="1"/>
        </p:nvSpPr>
        <p:spPr>
          <a:xfrm>
            <a:off x="540000" y="2281238"/>
            <a:ext cx="9001125" cy="10064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9000"/>
              </a:lnSpc>
              <a:spcBef>
                <a:spcPct val="0"/>
              </a:spcBef>
              <a:buNone/>
              <a:defRPr sz="6000" kern="1200" spc="2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Get involved.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40000" y="4351780"/>
            <a:ext cx="4097551" cy="9021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</a:defRPr>
            </a:lvl1pPr>
            <a:lvl2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117000"/>
              </a:lnSpc>
              <a:buNone/>
              <a:defRPr sz="1500">
                <a:solidFill>
                  <a:schemeClr val="tx2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C54E8D6B-F017-D744-B01E-3BF4A1060F5E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ED31F-6501-7046-A547-CD37DA161F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– Text only – Gree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11121296" cy="53779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E6D84CED-884A-CE4A-BD8A-D28B96D1098D}" type="slidenum">
              <a:rPr lang="uk-UA" altLang="en-US"/>
              <a:pPr/>
              <a:t>‹#›</a:t>
            </a:fld>
            <a:endParaRPr lang="uk-UA" alt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21"/>
          </p:nvPr>
        </p:nvSpPr>
        <p:spPr>
          <a:xfrm>
            <a:off x="540000" y="1548400"/>
            <a:ext cx="11121775" cy="32203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 b="0" i="0">
                <a:latin typeface="Hind Medium" charset="0"/>
                <a:ea typeface="Hind Medium" charset="0"/>
                <a:cs typeface="Hind Medium" charset="0"/>
              </a:defRPr>
            </a:lvl1pPr>
            <a:lvl2pPr marL="0" marR="0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 sz="1800"/>
            </a:lvl2pPr>
            <a:lvl3pPr marL="270000" marR="0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 sz="1800"/>
            </a:lvl3pPr>
            <a:lvl4pPr marL="556650" marR="0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 sz="1800"/>
            </a:lvl4pPr>
            <a:lvl5pPr marL="772650" marR="0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 sz="1800"/>
            </a:lvl5pPr>
          </a:lstStyle>
          <a:p>
            <a:pPr marL="0" marR="0" lvl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Hind Light"/>
                <a:ea typeface="Hind Medium" charset="0"/>
                <a:cs typeface="Hind Medium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Second level</a:t>
            </a:r>
          </a:p>
          <a:p>
            <a:pPr marL="270000" marR="0" lvl="2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Third level</a:t>
            </a:r>
          </a:p>
          <a:p>
            <a:pPr marL="556650" marR="0" lvl="3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Fourth level</a:t>
            </a:r>
          </a:p>
          <a:p>
            <a:pPr marL="772650" marR="0" lvl="4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Fifth level</a:t>
            </a:r>
            <a:endParaRPr kumimoji="0" lang="en-GB" sz="1800" b="0" i="0" u="none" strike="noStrike" kern="1200" cap="none" spc="20" normalizeH="0" baseline="0" noProof="0" dirty="0">
              <a:ln>
                <a:noFill/>
              </a:ln>
              <a:solidFill>
                <a:srgbClr val="0C1C2C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10374-25FF-F749-BC21-D0924956D9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– Text only – Gree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11120694" cy="39151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FF8D7C12-E787-174C-812A-EC3C0082FBB9}" type="slidenum">
              <a:rPr lang="uk-UA" altLang="en-US"/>
              <a:pPr/>
              <a:t>‹#›</a:t>
            </a:fld>
            <a:endParaRPr lang="uk-UA" alt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21"/>
          </p:nvPr>
        </p:nvSpPr>
        <p:spPr>
          <a:xfrm>
            <a:off x="540000" y="1548400"/>
            <a:ext cx="5478179" cy="32203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 b="0" i="0">
                <a:latin typeface="Hind Medium" charset="0"/>
                <a:ea typeface="Hind Medium" charset="0"/>
                <a:cs typeface="Hind Medium" charset="0"/>
              </a:defRPr>
            </a:lvl1pPr>
            <a:lvl2pPr marL="0" marR="0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 sz="1800"/>
            </a:lvl2pPr>
            <a:lvl3pPr marL="270000" marR="0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 sz="1800"/>
            </a:lvl3pPr>
            <a:lvl4pPr marL="556650" marR="0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 sz="1800"/>
            </a:lvl4pPr>
            <a:lvl5pPr marL="772650" marR="0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 sz="1800"/>
            </a:lvl5pPr>
          </a:lstStyle>
          <a:p>
            <a:pPr marL="0" marR="0" lvl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Hind Light"/>
                <a:ea typeface="Hind Medium" charset="0"/>
                <a:cs typeface="Hind Medium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Second level</a:t>
            </a:r>
          </a:p>
          <a:p>
            <a:pPr marL="270000" marR="0" lvl="2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Third level</a:t>
            </a:r>
          </a:p>
          <a:p>
            <a:pPr marL="556650" marR="0" lvl="3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Fourth level</a:t>
            </a:r>
          </a:p>
          <a:p>
            <a:pPr marL="772650" marR="0" lvl="4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Fifth level</a:t>
            </a:r>
            <a:endParaRPr kumimoji="0" lang="en-GB" sz="1800" b="0" i="0" u="none" strike="noStrike" kern="1200" cap="none" spc="20" normalizeH="0" baseline="0" noProof="0" dirty="0">
              <a:ln>
                <a:noFill/>
              </a:ln>
              <a:solidFill>
                <a:srgbClr val="0C1C2C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22"/>
          </p:nvPr>
        </p:nvSpPr>
        <p:spPr>
          <a:xfrm>
            <a:off x="6179485" y="1548400"/>
            <a:ext cx="5478179" cy="32203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 b="0" i="0">
                <a:latin typeface="Hind Medium" charset="0"/>
                <a:ea typeface="Hind Medium" charset="0"/>
                <a:cs typeface="Hind Medium" charset="0"/>
              </a:defRPr>
            </a:lvl1pPr>
            <a:lvl2pPr marL="0" marR="0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 sz="1800"/>
            </a:lvl2pPr>
            <a:lvl3pPr marL="270000" marR="0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 sz="1800"/>
            </a:lvl3pPr>
            <a:lvl4pPr marL="556650" marR="0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 sz="1800"/>
            </a:lvl4pPr>
            <a:lvl5pPr marL="772650" marR="0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 sz="1800"/>
            </a:lvl5pPr>
          </a:lstStyle>
          <a:p>
            <a:pPr marL="0" marR="0" lvl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Hind Light"/>
                <a:ea typeface="Hind Medium" charset="0"/>
                <a:cs typeface="Hind Medium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Second level</a:t>
            </a:r>
          </a:p>
          <a:p>
            <a:pPr marL="270000" marR="0" lvl="2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Third level</a:t>
            </a:r>
          </a:p>
          <a:p>
            <a:pPr marL="556650" marR="0" lvl="3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Fourth level</a:t>
            </a:r>
          </a:p>
          <a:p>
            <a:pPr marL="772650" marR="0" lvl="4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Fifth level</a:t>
            </a:r>
            <a:endParaRPr kumimoji="0" lang="en-GB" sz="1800" b="0" i="0" u="none" strike="noStrike" kern="1200" cap="none" spc="20" normalizeH="0" baseline="0" noProof="0" dirty="0">
              <a:ln>
                <a:noFill/>
              </a:ln>
              <a:solidFill>
                <a:srgbClr val="0C1C2C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15A92-9F1B-8841-9CDA-DE65C80D84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7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– Text + image – Gree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175375" y="522288"/>
            <a:ext cx="5486400" cy="5581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7" y="567101"/>
            <a:ext cx="5476774" cy="391517"/>
          </a:xfrm>
        </p:spPr>
        <p:txBody>
          <a:bodyPr rIns="0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286356" y="661060"/>
            <a:ext cx="5375915" cy="38792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F9D797C3-5F1D-EB43-9194-D8BE87AD2A9C}" type="slidenum">
              <a:rPr lang="uk-UA" altLang="en-US"/>
              <a:pPr/>
              <a:t>‹#›</a:t>
            </a:fld>
            <a:endParaRPr lang="uk-UA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21"/>
          </p:nvPr>
        </p:nvSpPr>
        <p:spPr>
          <a:xfrm>
            <a:off x="540000" y="1548400"/>
            <a:ext cx="5478179" cy="32203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 b="0" i="0">
                <a:latin typeface="Hind Medium" charset="0"/>
                <a:ea typeface="Hind Medium" charset="0"/>
                <a:cs typeface="Hind Medium" charset="0"/>
              </a:defRPr>
            </a:lvl1pPr>
            <a:lvl2pPr marL="0" marR="0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 sz="1800"/>
            </a:lvl2pPr>
            <a:lvl3pPr marL="270000" marR="0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 sz="1800"/>
            </a:lvl3pPr>
            <a:lvl4pPr marL="556650" marR="0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 sz="1800"/>
            </a:lvl4pPr>
            <a:lvl5pPr marL="772650" marR="0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 sz="1800"/>
            </a:lvl5pPr>
          </a:lstStyle>
          <a:p>
            <a:pPr marL="0" marR="0" lvl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Hind Light"/>
                <a:ea typeface="Hind Medium" charset="0"/>
                <a:cs typeface="Hind Medium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Second level</a:t>
            </a:r>
          </a:p>
          <a:p>
            <a:pPr marL="270000" marR="0" lvl="2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Third level</a:t>
            </a:r>
          </a:p>
          <a:p>
            <a:pPr marL="556650" marR="0" lvl="3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Fourth level</a:t>
            </a:r>
          </a:p>
          <a:p>
            <a:pPr marL="772650" marR="0" lvl="4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Fifth level</a:t>
            </a:r>
            <a:endParaRPr kumimoji="0" lang="en-GB" sz="1800" b="0" i="0" u="none" strike="noStrike" kern="1200" cap="none" spc="20" normalizeH="0" baseline="0" noProof="0" dirty="0">
              <a:ln>
                <a:noFill/>
              </a:ln>
              <a:solidFill>
                <a:srgbClr val="0C1C2C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6E9F2-0DD3-C54F-A1D2-68F38385EB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– Text + large image – Gree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168855" y="0"/>
            <a:ext cx="6023145" cy="6857999"/>
          </a:xfrm>
          <a:prstGeom prst="rect">
            <a:avLst/>
          </a:prstGeom>
        </p:spPr>
        <p:txBody>
          <a:bodyPr/>
          <a:lstStyle/>
          <a:p>
            <a:pPr lv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5479200" cy="391517"/>
          </a:xfrm>
        </p:spPr>
        <p:txBody>
          <a:bodyPr rIns="0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286356" y="661060"/>
            <a:ext cx="5375915" cy="38792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6143A7B2-C35C-E346-A08D-155760DB7296}" type="slidenum">
              <a:rPr lang="uk-UA" altLang="en-US"/>
              <a:pPr/>
              <a:t>‹#›</a:t>
            </a:fld>
            <a:endParaRPr lang="uk-UA" alt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22"/>
          </p:nvPr>
        </p:nvSpPr>
        <p:spPr>
          <a:xfrm>
            <a:off x="540000" y="1548400"/>
            <a:ext cx="5478179" cy="32203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 b="0" i="0">
                <a:latin typeface="Hind Medium" charset="0"/>
                <a:ea typeface="Hind Medium" charset="0"/>
                <a:cs typeface="Hind Medium" charset="0"/>
              </a:defRPr>
            </a:lvl1pPr>
            <a:lvl2pPr marL="0" marR="0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 sz="1800"/>
            </a:lvl2pPr>
            <a:lvl3pPr marL="270000" marR="0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 sz="1800"/>
            </a:lvl3pPr>
            <a:lvl4pPr marL="556650" marR="0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 sz="1800"/>
            </a:lvl4pPr>
            <a:lvl5pPr marL="772650" marR="0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 sz="1800"/>
            </a:lvl5pPr>
          </a:lstStyle>
          <a:p>
            <a:pPr marL="0" marR="0" lvl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Hind Light"/>
                <a:ea typeface="Hind Medium" charset="0"/>
                <a:cs typeface="Hind Medium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Second level</a:t>
            </a:r>
          </a:p>
          <a:p>
            <a:pPr marL="270000" marR="0" lvl="2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Third level</a:t>
            </a:r>
          </a:p>
          <a:p>
            <a:pPr marL="556650" marR="0" lvl="3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Fourth level</a:t>
            </a:r>
          </a:p>
          <a:p>
            <a:pPr marL="772650" marR="0" lvl="4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Fifth level</a:t>
            </a:r>
            <a:endParaRPr kumimoji="0" lang="en-GB" sz="1800" b="0" i="0" u="none" strike="noStrike" kern="1200" cap="none" spc="20" normalizeH="0" baseline="0" noProof="0" dirty="0">
              <a:ln>
                <a:noFill/>
              </a:ln>
              <a:solidFill>
                <a:srgbClr val="0C1C2C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FE77D8-91FD-DB4A-AD6D-C189B9BD77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– Text + graph – Gree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169025" y="0"/>
            <a:ext cx="602297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5" y="567101"/>
            <a:ext cx="5479200" cy="391517"/>
          </a:xfrm>
        </p:spPr>
        <p:txBody>
          <a:bodyPr rIns="0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286356" y="662400"/>
            <a:ext cx="5517717" cy="54469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2"/>
                </a:solidFill>
              </a:defRPr>
            </a:lvl1pPr>
            <a:lvl2pPr>
              <a:defRPr sz="1000" b="0" i="0">
                <a:latin typeface="Hind Medium" charset="0"/>
                <a:ea typeface="Hind Medium" charset="0"/>
                <a:cs typeface="Hind Medium" charset="0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tabLst/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1"/>
          </p:nvPr>
        </p:nvSpPr>
        <p:spPr>
          <a:xfrm>
            <a:off x="540000" y="1548400"/>
            <a:ext cx="5478179" cy="32203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 b="0" i="0">
                <a:latin typeface="Hind Medium" charset="0"/>
                <a:ea typeface="Hind Medium" charset="0"/>
                <a:cs typeface="Hind Medium" charset="0"/>
              </a:defRPr>
            </a:lvl1pPr>
            <a:lvl2pPr marL="0" marR="0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 sz="1800"/>
            </a:lvl2pPr>
            <a:lvl3pPr marL="270000" marR="0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 sz="1800"/>
            </a:lvl3pPr>
            <a:lvl4pPr marL="556650" marR="0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 sz="1800"/>
            </a:lvl4pPr>
            <a:lvl5pPr marL="772650" marR="0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 sz="1800"/>
            </a:lvl5pPr>
          </a:lstStyle>
          <a:p>
            <a:pPr marL="0" marR="0" lvl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Hind Light"/>
                <a:ea typeface="Hind Medium" charset="0"/>
                <a:cs typeface="Hind Medium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Second level</a:t>
            </a:r>
          </a:p>
          <a:p>
            <a:pPr marL="270000" marR="0" lvl="2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Third level</a:t>
            </a:r>
          </a:p>
          <a:p>
            <a:pPr marL="556650" marR="0" lvl="3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Fourth level</a:t>
            </a:r>
          </a:p>
          <a:p>
            <a:pPr marL="772650" marR="0" lvl="4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Fifth level</a:t>
            </a:r>
            <a:endParaRPr kumimoji="0" lang="en-GB" sz="1800" b="0" i="0" u="none" strike="noStrike" kern="1200" cap="none" spc="20" normalizeH="0" baseline="0" noProof="0" dirty="0">
              <a:ln>
                <a:noFill/>
              </a:ln>
              <a:solidFill>
                <a:srgbClr val="0C1C2C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245115-4777-794B-8A16-3A8A8062D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– Text only – Gree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0976" y="567101"/>
            <a:ext cx="11121296" cy="391517"/>
          </a:xfrm>
        </p:spPr>
        <p:txBody>
          <a:bodyPr/>
          <a:lstStyle/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>
          <a:xfrm>
            <a:off x="540000" y="2076214"/>
            <a:ext cx="2656800" cy="3062528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Aft>
                <a:spcPts val="0"/>
              </a:spcAft>
              <a:defRPr sz="1600">
                <a:latin typeface="+mn-lt"/>
              </a:defRPr>
            </a:lvl1pPr>
            <a:lvl2pPr>
              <a:lnSpc>
                <a:spcPct val="115000"/>
              </a:lnSpc>
              <a:spcAft>
                <a:spcPts val="1000"/>
              </a:spcAft>
              <a:defRPr sz="1600" b="0" i="0">
                <a:latin typeface="Hind Medium" charset="0"/>
                <a:ea typeface="Hind Medium" charset="0"/>
                <a:cs typeface="Hind Medium" charset="0"/>
              </a:defRPr>
            </a:lvl2pPr>
            <a:lvl3pPr marL="158400" indent="-158400">
              <a:lnSpc>
                <a:spcPct val="115000"/>
              </a:lnSpc>
              <a:spcAft>
                <a:spcPts val="1200"/>
              </a:spcAft>
              <a:buSzPct val="90000"/>
              <a:buFont typeface=".AppleSystemUIFont" charset="-120"/>
              <a:buChar char="–"/>
              <a:defRPr sz="1500">
                <a:latin typeface="+mn-lt"/>
              </a:defRPr>
            </a:lvl3pPr>
            <a:lvl4pPr marL="158400" indent="-158400">
              <a:lnSpc>
                <a:spcPct val="115000"/>
              </a:lnSpc>
              <a:tabLst/>
              <a:defRPr sz="1500">
                <a:latin typeface="+mn-lt"/>
              </a:defRPr>
            </a:lvl4pPr>
            <a:lvl5pPr marL="158400" indent="-158400">
              <a:lnSpc>
                <a:spcPct val="115000"/>
              </a:lnSpc>
              <a:tabLst/>
              <a:defRPr sz="15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8"/>
          </p:nvPr>
        </p:nvSpPr>
        <p:spPr>
          <a:xfrm>
            <a:off x="3359178" y="2076214"/>
            <a:ext cx="2656800" cy="3062528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Aft>
                <a:spcPts val="0"/>
              </a:spcAft>
              <a:defRPr sz="1600">
                <a:latin typeface="+mn-lt"/>
              </a:defRPr>
            </a:lvl1pPr>
            <a:lvl2pPr>
              <a:lnSpc>
                <a:spcPct val="115000"/>
              </a:lnSpc>
              <a:spcAft>
                <a:spcPts val="1000"/>
              </a:spcAft>
              <a:defRPr sz="1600" b="0" i="0">
                <a:latin typeface="Hind Medium" charset="0"/>
                <a:ea typeface="Hind Medium" charset="0"/>
                <a:cs typeface="Hind Medium" charset="0"/>
              </a:defRPr>
            </a:lvl2pPr>
            <a:lvl3pPr marL="158400" indent="-158400">
              <a:lnSpc>
                <a:spcPct val="115000"/>
              </a:lnSpc>
              <a:spcAft>
                <a:spcPts val="1200"/>
              </a:spcAft>
              <a:buSzPct val="90000"/>
              <a:buFont typeface=".AppleSystemUIFont" charset="-120"/>
              <a:buChar char="–"/>
              <a:defRPr sz="1500">
                <a:latin typeface="+mn-lt"/>
              </a:defRPr>
            </a:lvl3pPr>
            <a:lvl4pPr marL="158400" indent="-158400">
              <a:lnSpc>
                <a:spcPct val="115000"/>
              </a:lnSpc>
              <a:tabLst/>
              <a:defRPr sz="1500">
                <a:latin typeface="+mn-lt"/>
              </a:defRPr>
            </a:lvl4pPr>
            <a:lvl5pPr marL="158400" indent="-158400">
              <a:lnSpc>
                <a:spcPct val="115000"/>
              </a:lnSpc>
              <a:tabLst/>
              <a:defRPr sz="15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9"/>
          </p:nvPr>
        </p:nvSpPr>
        <p:spPr>
          <a:xfrm>
            <a:off x="6178356" y="2076214"/>
            <a:ext cx="2656800" cy="3062528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Aft>
                <a:spcPts val="0"/>
              </a:spcAft>
              <a:defRPr sz="1600">
                <a:latin typeface="+mn-lt"/>
              </a:defRPr>
            </a:lvl1pPr>
            <a:lvl2pPr>
              <a:lnSpc>
                <a:spcPct val="115000"/>
              </a:lnSpc>
              <a:spcAft>
                <a:spcPts val="1000"/>
              </a:spcAft>
              <a:defRPr sz="1600" b="0" i="0">
                <a:latin typeface="Hind Medium" charset="0"/>
                <a:ea typeface="Hind Medium" charset="0"/>
                <a:cs typeface="Hind Medium" charset="0"/>
              </a:defRPr>
            </a:lvl2pPr>
            <a:lvl3pPr marL="158400" indent="-158400">
              <a:lnSpc>
                <a:spcPct val="115000"/>
              </a:lnSpc>
              <a:spcAft>
                <a:spcPts val="1200"/>
              </a:spcAft>
              <a:buSzPct val="90000"/>
              <a:buFont typeface=".AppleSystemUIFont" charset="-120"/>
              <a:buChar char="–"/>
              <a:defRPr sz="1500">
                <a:latin typeface="+mn-lt"/>
              </a:defRPr>
            </a:lvl3pPr>
            <a:lvl4pPr marL="158400" indent="-158400">
              <a:lnSpc>
                <a:spcPct val="115000"/>
              </a:lnSpc>
              <a:tabLst/>
              <a:defRPr sz="1500">
                <a:latin typeface="+mn-lt"/>
              </a:defRPr>
            </a:lvl4pPr>
            <a:lvl5pPr marL="158400" indent="-158400">
              <a:lnSpc>
                <a:spcPct val="115000"/>
              </a:lnSpc>
              <a:tabLst/>
              <a:defRPr sz="15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2"/>
          <p:cNvSpPr>
            <a:spLocks noGrp="1"/>
          </p:cNvSpPr>
          <p:nvPr>
            <p:ph idx="20"/>
          </p:nvPr>
        </p:nvSpPr>
        <p:spPr>
          <a:xfrm>
            <a:off x="8997535" y="2076214"/>
            <a:ext cx="2656800" cy="3062528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Aft>
                <a:spcPts val="0"/>
              </a:spcAft>
              <a:defRPr sz="1600">
                <a:latin typeface="+mn-lt"/>
              </a:defRPr>
            </a:lvl1pPr>
            <a:lvl2pPr>
              <a:lnSpc>
                <a:spcPct val="115000"/>
              </a:lnSpc>
              <a:spcAft>
                <a:spcPts val="1000"/>
              </a:spcAft>
              <a:defRPr sz="1600" b="0" i="0">
                <a:latin typeface="Hind Medium" charset="0"/>
                <a:ea typeface="Hind Medium" charset="0"/>
                <a:cs typeface="Hind Medium" charset="0"/>
              </a:defRPr>
            </a:lvl2pPr>
            <a:lvl3pPr marL="158400" indent="-158400">
              <a:lnSpc>
                <a:spcPct val="115000"/>
              </a:lnSpc>
              <a:spcAft>
                <a:spcPts val="1200"/>
              </a:spcAft>
              <a:buSzPct val="90000"/>
              <a:buFont typeface=".AppleSystemUIFont" charset="-120"/>
              <a:buChar char="–"/>
              <a:defRPr sz="1500">
                <a:latin typeface="+mn-lt"/>
              </a:defRPr>
            </a:lvl3pPr>
            <a:lvl4pPr marL="158400" indent="-158400">
              <a:lnSpc>
                <a:spcPct val="115000"/>
              </a:lnSpc>
              <a:tabLst/>
              <a:defRPr sz="1500">
                <a:latin typeface="+mn-lt"/>
              </a:defRPr>
            </a:lvl4pPr>
            <a:lvl5pPr marL="158400" indent="-158400">
              <a:lnSpc>
                <a:spcPct val="115000"/>
              </a:lnSpc>
              <a:tabLst/>
              <a:defRPr sz="15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1A76B3F0-9F3C-DE45-BFE9-2ED2B8F83AF3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909D3F-64B6-364E-9F65-B351BC54F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2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– Chart – Gree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11121296" cy="39151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3249" y="1774405"/>
            <a:ext cx="2662877" cy="3666146"/>
          </a:xfrm>
          <a:prstGeom prst="rect">
            <a:avLst/>
          </a:prstGeom>
          <a:solidFill>
            <a:srgbClr val="FFFFFF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3600" spc="0">
                <a:solidFill>
                  <a:schemeClr val="tx2"/>
                </a:solidFill>
                <a:latin typeface="+mn-lt"/>
              </a:defRPr>
            </a:lvl1pPr>
            <a:lvl2pPr algn="ctr">
              <a:lnSpc>
                <a:spcPct val="115000"/>
              </a:lnSpc>
              <a:defRPr sz="1800" spc="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355298" y="1774405"/>
            <a:ext cx="2662877" cy="3666146"/>
          </a:xfrm>
          <a:prstGeom prst="rect">
            <a:avLst/>
          </a:prstGeom>
          <a:solidFill>
            <a:srgbClr val="FFFFFF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3600" spc="0">
                <a:solidFill>
                  <a:schemeClr val="tx2"/>
                </a:solidFill>
                <a:latin typeface="+mn-lt"/>
              </a:defRPr>
            </a:lvl1pPr>
            <a:lvl2pPr algn="ctr">
              <a:lnSpc>
                <a:spcPct val="115000"/>
              </a:lnSpc>
              <a:defRPr sz="1800" spc="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177347" y="1774405"/>
            <a:ext cx="2662877" cy="3666146"/>
          </a:xfrm>
          <a:prstGeom prst="rect">
            <a:avLst/>
          </a:prstGeom>
          <a:solidFill>
            <a:schemeClr val="tx2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3600" spc="0">
                <a:solidFill>
                  <a:srgbClr val="FFFFFF"/>
                </a:solidFill>
                <a:latin typeface="+mn-lt"/>
              </a:defRPr>
            </a:lvl1pPr>
            <a:lvl2pPr algn="ctr">
              <a:lnSpc>
                <a:spcPct val="115000"/>
              </a:lnSpc>
              <a:defRPr sz="1800" spc="0">
                <a:solidFill>
                  <a:srgbClr val="FFFFFF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999395" y="1774405"/>
            <a:ext cx="2662877" cy="3666146"/>
          </a:xfrm>
          <a:prstGeom prst="rect">
            <a:avLst/>
          </a:prstGeom>
          <a:solidFill>
            <a:srgbClr val="FFFFFF"/>
          </a:solidFill>
        </p:spPr>
        <p:txBody>
          <a:bodyPr tIns="864000"/>
          <a:lstStyle>
            <a:lvl1pPr algn="ctr">
              <a:lnSpc>
                <a:spcPct val="115000"/>
              </a:lnSpc>
              <a:spcAft>
                <a:spcPts val="3200"/>
              </a:spcAft>
              <a:defRPr sz="3600" spc="0">
                <a:solidFill>
                  <a:schemeClr val="tx2"/>
                </a:solidFill>
                <a:latin typeface="+mn-lt"/>
              </a:defRPr>
            </a:lvl1pPr>
            <a:lvl2pPr algn="ctr">
              <a:lnSpc>
                <a:spcPct val="115000"/>
              </a:lnSpc>
              <a:defRPr sz="1800" spc="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9D8B29AF-7C6A-5F4D-80AD-1814178AF230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10C156-F7FB-504C-8064-0439EB8B35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 – Neutral gree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42400" y="525600"/>
            <a:ext cx="10508400" cy="557280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10000"/>
              </a:lnSpc>
              <a:spcAft>
                <a:spcPts val="2000"/>
              </a:spcAft>
              <a:defRPr sz="3600" b="0" i="0" spc="50" baseline="0">
                <a:solidFill>
                  <a:schemeClr val="tx1"/>
                </a:solidFill>
                <a:latin typeface="+mn-lt"/>
                <a:ea typeface="Hind Medium" charset="0"/>
                <a:cs typeface="Hind Medium" charset="0"/>
              </a:defRPr>
            </a:lvl1pPr>
            <a:lvl2pPr algn="ctr">
              <a:lnSpc>
                <a:spcPct val="110000"/>
              </a:lnSpc>
              <a:defRPr b="0" i="0">
                <a:solidFill>
                  <a:schemeClr val="tx1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>
              <a:spcAft>
                <a:spcPts val="1500"/>
              </a:spcAft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0074F2-1090-0744-858A-D1BB34EE7CED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AC020-55B5-9B44-89B9-F3D3A67B4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0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subsection divider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4279119"/>
            <a:ext cx="5715734" cy="805092"/>
          </a:xfrm>
        </p:spPr>
        <p:txBody>
          <a:bodyPr wrap="square">
            <a:spAutoFit/>
          </a:bodyPr>
          <a:lstStyle>
            <a:lvl1pPr>
              <a:defRPr lang="en-GB" sz="2400" dirty="0">
                <a:solidFill>
                  <a:srgbClr val="EEF2EC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2461259"/>
            <a:ext cx="11127883" cy="768224"/>
          </a:xfrm>
        </p:spPr>
        <p:txBody>
          <a:bodyPr/>
          <a:lstStyle>
            <a:lvl1pPr algn="l">
              <a:lnSpc>
                <a:spcPct val="104000"/>
              </a:lnSpc>
              <a:defRPr sz="4800">
                <a:solidFill>
                  <a:srgbClr val="EEF2E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3FB79B9C-4BB8-F94D-A304-79486E9E65B1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2036C1-C65D-B448-A29A-97D3FA7E6A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 –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3250" y="952107"/>
            <a:ext cx="11129022" cy="4845378"/>
          </a:xfrm>
        </p:spPr>
        <p:txBody>
          <a:bodyPr rIns="0" anchor="ctr">
            <a:noAutofit/>
          </a:bodyPr>
          <a:lstStyle>
            <a:lvl1pPr algn="ctr">
              <a:lnSpc>
                <a:spcPct val="104000"/>
              </a:lnSpc>
              <a:defRPr sz="4800" spc="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</a:t>
            </a:r>
            <a:r>
              <a:rPr lang="en-US" dirty="0"/>
              <a:t>to edit Master title style</a:t>
            </a:r>
            <a:endParaRPr lang="en-GB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918575" y="6342063"/>
            <a:ext cx="2743200" cy="173037"/>
          </a:xfrm>
        </p:spPr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528BDF42-62B5-874D-A7F5-A52B65B377A4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1882D-DEDF-F24F-93E3-59C10844D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– Content – Gree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11121296" cy="39151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6E2DA8-8964-4745-ACD2-3F214ED7311A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983E0-4B47-9C42-8E1B-946393B786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tatement – Blue templat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250" y="525600"/>
            <a:ext cx="11129022" cy="5572800"/>
          </a:xfrm>
        </p:spPr>
        <p:txBody>
          <a:bodyPr anchor="ctr"/>
          <a:lstStyle>
            <a:lvl1pPr algn="ctr">
              <a:lnSpc>
                <a:spcPct val="110000"/>
              </a:lnSpc>
              <a:spcAft>
                <a:spcPts val="2000"/>
              </a:spcAft>
              <a:defRPr sz="3600" b="0" i="0" spc="50" baseline="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algn="ctr">
              <a:lnSpc>
                <a:spcPct val="110000"/>
              </a:lnSpc>
              <a:defRPr b="0" i="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>
              <a:spcAft>
                <a:spcPts val="1500"/>
              </a:spcAft>
              <a:defRPr/>
            </a:lvl3pPr>
          </a:lstStyle>
          <a:p>
            <a:pPr lvl="0"/>
            <a:r>
              <a:rPr lang="en-US" dirty="0"/>
              <a:t>Large quote or statement style</a:t>
            </a:r>
          </a:p>
          <a:p>
            <a:pPr lvl="1"/>
            <a:r>
              <a:rPr lang="en-US" dirty="0"/>
              <a:t>Supporting content</a:t>
            </a:r>
            <a:endParaRPr lang="en-GB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DBE5F007-28FD-B845-A833-24BC97E499D9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32D6-56D8-0446-A5A8-67878488A2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3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tatement –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250" y="952107"/>
            <a:ext cx="11129022" cy="4845378"/>
          </a:xfrm>
        </p:spPr>
        <p:txBody>
          <a:bodyPr rIns="0" anchor="ctr">
            <a:noAutofit/>
          </a:bodyPr>
          <a:lstStyle>
            <a:lvl1pPr algn="ctr">
              <a:lnSpc>
                <a:spcPct val="104000"/>
              </a:lnSpc>
              <a:defRPr sz="4800" spc="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528BDF42-62B5-874D-A7F5-A52B65B377A4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A2F33-BC4F-B74C-BE1D-006BD610F2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– Blue templat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5"/>
          <p:cNvSpPr txBox="1">
            <a:spLocks/>
          </p:cNvSpPr>
          <p:nvPr userDrawn="1"/>
        </p:nvSpPr>
        <p:spPr>
          <a:xfrm>
            <a:off x="6173788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Visit us at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www.internetsociety.org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Follow us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@internetsociety</a:t>
            </a:r>
          </a:p>
        </p:txBody>
      </p:sp>
      <p:sp>
        <p:nvSpPr>
          <p:cNvPr id="5" name="Text Placeholder 7"/>
          <p:cNvSpPr txBox="1">
            <a:spLocks/>
          </p:cNvSpPr>
          <p:nvPr userDrawn="1"/>
        </p:nvSpPr>
        <p:spPr>
          <a:xfrm>
            <a:off x="8056563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Galerie Jean-Malbuisson 15, </a:t>
            </a:r>
            <a:br>
              <a:rPr lang="en-GB" dirty="0"/>
            </a:br>
            <a:r>
              <a:rPr lang="en-GB" dirty="0"/>
              <a:t>CH-1204 Geneva, </a:t>
            </a:r>
            <a:br>
              <a:rPr lang="en-GB" dirty="0"/>
            </a:br>
            <a:r>
              <a:rPr lang="en-GB" dirty="0"/>
              <a:t>Switzerland.</a:t>
            </a:r>
            <a:br>
              <a:rPr lang="en-GB" dirty="0"/>
            </a:br>
            <a:r>
              <a:rPr lang="en-GB" dirty="0"/>
              <a:t>+41 22 807 1444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6" name="Text Placeholder 8"/>
          <p:cNvSpPr txBox="1">
            <a:spLocks/>
          </p:cNvSpPr>
          <p:nvPr userDrawn="1"/>
        </p:nvSpPr>
        <p:spPr>
          <a:xfrm>
            <a:off x="9932988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de-DE" dirty="0"/>
              <a:t>1775 Wiehle Avenue, </a:t>
            </a:r>
            <a:br>
              <a:rPr lang="de-DE" dirty="0"/>
            </a:br>
            <a:r>
              <a:rPr lang="de-DE" dirty="0"/>
              <a:t>Suite 201, Reston, VA </a:t>
            </a:r>
            <a:br>
              <a:rPr lang="de-DE" dirty="0"/>
            </a:br>
            <a:r>
              <a:rPr lang="de-DE" dirty="0"/>
              <a:t>20190-5108 USA. </a:t>
            </a:r>
            <a:br>
              <a:rPr lang="de-DE" dirty="0"/>
            </a:br>
            <a:r>
              <a:rPr lang="de-DE" dirty="0"/>
              <a:t>+1 703 439 2120</a:t>
            </a:r>
          </a:p>
          <a:p>
            <a:pPr fontAlgn="auto">
              <a:spcAft>
                <a:spcPts val="0"/>
              </a:spcAft>
              <a:defRPr/>
            </a:pPr>
            <a:endParaRPr lang="de-DE" dirty="0"/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7" name="Title 4"/>
          <p:cNvSpPr txBox="1">
            <a:spLocks/>
          </p:cNvSpPr>
          <p:nvPr userDrawn="1"/>
        </p:nvSpPr>
        <p:spPr>
          <a:xfrm>
            <a:off x="540000" y="2281238"/>
            <a:ext cx="9001125" cy="10064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9000"/>
              </a:lnSpc>
              <a:spcBef>
                <a:spcPct val="0"/>
              </a:spcBef>
              <a:buNone/>
              <a:defRPr sz="6000" kern="1200" spc="2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Thank you.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40000" y="4351780"/>
            <a:ext cx="4097551" cy="902123"/>
          </a:xfrm>
        </p:spPr>
        <p:txBody>
          <a:bodyPr/>
          <a:lstStyle>
            <a:lvl1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</a:defRPr>
            </a:lvl1pPr>
            <a:lvl2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117000"/>
              </a:lnSpc>
              <a:buNone/>
              <a:defRPr sz="1500">
                <a:solidFill>
                  <a:schemeClr val="tx2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18433E0E-72FD-FD40-88BA-BE70973222D5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BF714-BE09-5841-8334-BBC9BDA813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t involved – Blue templat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5"/>
          <p:cNvSpPr txBox="1">
            <a:spLocks/>
          </p:cNvSpPr>
          <p:nvPr userDrawn="1"/>
        </p:nvSpPr>
        <p:spPr>
          <a:xfrm>
            <a:off x="6173788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Visit us at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dirty="0"/>
              <a:t>www.internetsociety.org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Follow us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/>
              <a:t>@internetsociety</a:t>
            </a:r>
          </a:p>
        </p:txBody>
      </p:sp>
      <p:sp>
        <p:nvSpPr>
          <p:cNvPr id="5" name="Text Placeholder 7"/>
          <p:cNvSpPr txBox="1">
            <a:spLocks/>
          </p:cNvSpPr>
          <p:nvPr userDrawn="1"/>
        </p:nvSpPr>
        <p:spPr>
          <a:xfrm>
            <a:off x="8056563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Galerie Jean-Malbuisson 15, </a:t>
            </a:r>
            <a:br>
              <a:rPr lang="en-GB" dirty="0"/>
            </a:br>
            <a:r>
              <a:rPr lang="en-GB" dirty="0"/>
              <a:t>CH-1204 Geneva, </a:t>
            </a:r>
            <a:br>
              <a:rPr lang="en-GB" dirty="0"/>
            </a:br>
            <a:r>
              <a:rPr lang="en-GB" dirty="0"/>
              <a:t>Switzerland.</a:t>
            </a:r>
            <a:br>
              <a:rPr lang="en-GB" dirty="0"/>
            </a:br>
            <a:r>
              <a:rPr lang="en-GB" dirty="0"/>
              <a:t>+41 22 807 1444</a:t>
            </a:r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6" name="Text Placeholder 8"/>
          <p:cNvSpPr txBox="1">
            <a:spLocks/>
          </p:cNvSpPr>
          <p:nvPr userDrawn="1"/>
        </p:nvSpPr>
        <p:spPr>
          <a:xfrm>
            <a:off x="9932988" y="4367213"/>
            <a:ext cx="1812925" cy="901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1000" b="0" i="0" kern="1200" spc="20">
                <a:solidFill>
                  <a:srgbClr val="EEF2EC"/>
                </a:solidFill>
                <a:latin typeface="+mn-lt"/>
                <a:ea typeface="Hind Medium" charset="0"/>
                <a:cs typeface="Hind Medium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tabLst/>
              <a:defRPr sz="1000" b="0" i="0" kern="1200" spc="20">
                <a:solidFill>
                  <a:srgbClr val="EEF2EC"/>
                </a:solidFill>
                <a:latin typeface="Hind Medium" charset="0"/>
                <a:ea typeface="Hind Medium" charset="0"/>
                <a:cs typeface="Hind Medium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SzPct val="72000"/>
              <a:buFont typeface=".AppleSystemUIFont" charset="-120"/>
              <a:buNone/>
              <a:tabLst/>
              <a:defRPr sz="1000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630000" indent="-162000" algn="l" defTabSz="9144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1500"/>
              </a:spcAft>
              <a:buSzPct val="90000"/>
              <a:buFont typeface=".AppleSystemUIFont" charset="-120"/>
              <a:buChar char="–"/>
              <a:tabLst/>
              <a:defRPr sz="1800" kern="1200" spc="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de-DE" dirty="0"/>
              <a:t>1775 Wiehle Avenue, </a:t>
            </a:r>
            <a:br>
              <a:rPr lang="de-DE" dirty="0"/>
            </a:br>
            <a:r>
              <a:rPr lang="de-DE" dirty="0"/>
              <a:t>Suite 201, Reston, VA </a:t>
            </a:r>
            <a:br>
              <a:rPr lang="de-DE" dirty="0"/>
            </a:br>
            <a:r>
              <a:rPr lang="de-DE" dirty="0"/>
              <a:t>20190-5108 USA. </a:t>
            </a:r>
            <a:br>
              <a:rPr lang="de-DE" dirty="0"/>
            </a:br>
            <a:r>
              <a:rPr lang="de-DE" dirty="0"/>
              <a:t>+1 703 439 2120</a:t>
            </a:r>
          </a:p>
          <a:p>
            <a:pPr fontAlgn="auto">
              <a:spcAft>
                <a:spcPts val="0"/>
              </a:spcAft>
              <a:defRPr/>
            </a:pPr>
            <a:endParaRPr lang="de-DE" dirty="0"/>
          </a:p>
          <a:p>
            <a:pPr fontAlgn="auto"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7" name="Title 4"/>
          <p:cNvSpPr txBox="1">
            <a:spLocks/>
          </p:cNvSpPr>
          <p:nvPr userDrawn="1"/>
        </p:nvSpPr>
        <p:spPr>
          <a:xfrm>
            <a:off x="540000" y="2281238"/>
            <a:ext cx="9001125" cy="10064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9000"/>
              </a:lnSpc>
              <a:spcBef>
                <a:spcPct val="0"/>
              </a:spcBef>
              <a:buNone/>
              <a:defRPr sz="6000" kern="1200" spc="2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Get involved.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40000" y="4351780"/>
            <a:ext cx="4097551" cy="902123"/>
          </a:xfrm>
        </p:spPr>
        <p:txBody>
          <a:bodyPr/>
          <a:lstStyle>
            <a:lvl1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rgbClr val="EEF2EC"/>
                </a:solidFill>
              </a:defRPr>
            </a:lvl1pPr>
            <a:lvl2pPr marL="0" indent="0">
              <a:lnSpc>
                <a:spcPct val="117000"/>
              </a:lnSpc>
              <a:buFont typeface="Arial" charset="0"/>
              <a:buNone/>
              <a:defRPr sz="1500">
                <a:solidFill>
                  <a:schemeClr val="bg1"/>
                </a:solidFill>
              </a:defRPr>
            </a:lvl2pPr>
            <a:lvl3pPr marL="0" indent="0">
              <a:lnSpc>
                <a:spcPct val="117000"/>
              </a:lnSpc>
              <a:buNone/>
              <a:defRPr sz="1500">
                <a:solidFill>
                  <a:schemeClr val="tx2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EF2EC"/>
                </a:solidFill>
              </a:defRPr>
            </a:lvl1pPr>
          </a:lstStyle>
          <a:p>
            <a:fld id="{9762ADA9-0755-1F48-8532-9AFBBB73FAAF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51FDD6-E37E-0F4F-871E-03A52ECDBD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019" y="6342063"/>
            <a:ext cx="423380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0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– Text only – Blu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76" y="567101"/>
            <a:ext cx="11121296" cy="537799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548400"/>
            <a:ext cx="11122272" cy="3220368"/>
          </a:xfrm>
        </p:spPr>
        <p:txBody>
          <a:bodyPr/>
          <a:lstStyle>
            <a:lvl1pPr>
              <a:spcAft>
                <a:spcPts val="1200"/>
              </a:spcAft>
              <a:defRPr b="0" i="0">
                <a:latin typeface="+mn-lt"/>
                <a:ea typeface="Hind Medium" charset="0"/>
                <a:cs typeface="Hind Medium" charset="0"/>
              </a:defRPr>
            </a:lvl1pPr>
            <a:lvl2pPr>
              <a:lnSpc>
                <a:spcPct val="114000"/>
              </a:lnSpc>
              <a:defRPr sz="1800">
                <a:latin typeface="+mn-lt"/>
              </a:defRPr>
            </a:lvl2pPr>
            <a:lvl3pPr>
              <a:lnSpc>
                <a:spcPct val="114000"/>
              </a:lnSpc>
              <a:spcAft>
                <a:spcPts val="0"/>
              </a:spcAft>
              <a:defRPr sz="1800">
                <a:latin typeface="+mn-lt"/>
              </a:defRPr>
            </a:lvl3pPr>
            <a:lvl4pPr>
              <a:lnSpc>
                <a:spcPct val="114000"/>
              </a:lnSpc>
              <a:defRPr sz="1800">
                <a:latin typeface="+mn-lt"/>
              </a:defRPr>
            </a:lvl4pPr>
            <a:lvl5pPr>
              <a:lnSpc>
                <a:spcPct val="114000"/>
              </a:lnSpc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EE1D23A-55C4-7542-8A1B-C225D7430AAE}" type="slidenum">
              <a:rPr lang="uk-UA" altLang="en-US"/>
              <a:pPr/>
              <a:t>‹#›</a:t>
            </a:fld>
            <a:endParaRPr lang="uk-UA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69B70-C3A8-114F-B75F-40B269198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400" y="6207795"/>
            <a:ext cx="457200" cy="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1338" y="566738"/>
            <a:ext cx="11109600" cy="78303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548400"/>
            <a:ext cx="11109600" cy="35988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918575" y="6342063"/>
            <a:ext cx="2743200" cy="1730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F4C3A41F-A775-1140-95F7-087AA6C6EBC6}" type="slidenum">
              <a:rPr lang="en-GB" altLang="en-US" noProof="0" smtClean="0"/>
              <a:pPr/>
              <a:t>‹#›</a:t>
            </a:fld>
            <a:endParaRPr lang="en-GB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14" r:id="rId9"/>
    <p:sldLayoutId id="2147483715" r:id="rId10"/>
    <p:sldLayoutId id="2147483731" r:id="rId11"/>
    <p:sldLayoutId id="2147483716" r:id="rId12"/>
    <p:sldLayoutId id="2147483732" r:id="rId13"/>
    <p:sldLayoutId id="2147483733" r:id="rId14"/>
    <p:sldLayoutId id="2147483717" r:id="rId15"/>
    <p:sldLayoutId id="2147483734" r:id="rId16"/>
    <p:sldLayoutId id="2147483735" r:id="rId17"/>
    <p:sldLayoutId id="2147483751" r:id="rId18"/>
    <p:sldLayoutId id="2147483753" r:id="rId19"/>
    <p:sldLayoutId id="2147483755" r:id="rId20"/>
    <p:sldLayoutId id="2147483756" r:id="rId21"/>
    <p:sldLayoutId id="2147483757" r:id="rId22"/>
    <p:sldLayoutId id="2147483758" r:id="rId2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3000" kern="1200" spc="2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2pPr>
      <a:lvl3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3pPr>
      <a:lvl4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4pPr>
      <a:lvl5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5pPr>
      <a:lvl6pPr marL="4572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6pPr>
      <a:lvl7pPr marL="9144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7pPr>
      <a:lvl8pPr marL="13716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8pPr>
      <a:lvl9pPr marL="18288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9pPr>
    </p:titleStyle>
    <p:bodyStyle>
      <a:lvl1pPr algn="l" rtl="0" eaLnBrk="1" fontAlgn="base" hangingPunct="1">
        <a:lnSpc>
          <a:spcPct val="106000"/>
        </a:lnSpc>
        <a:spcBef>
          <a:spcPct val="0"/>
        </a:spcBef>
        <a:spcAft>
          <a:spcPts val="1200"/>
        </a:spcAft>
        <a:buFont typeface="Arial" charset="0"/>
        <a:defRPr sz="2000" kern="1200" spc="20">
          <a:solidFill>
            <a:schemeClr val="tx1"/>
          </a:solidFill>
          <a:latin typeface="+mn-lt"/>
          <a:ea typeface="Hind Medium" charset="0"/>
          <a:cs typeface="Hind Medium" charset="0"/>
        </a:defRPr>
      </a:lvl1pPr>
      <a:lvl2pPr algn="l" rtl="0" eaLnBrk="1" fontAlgn="base" hangingPunct="1">
        <a:lnSpc>
          <a:spcPct val="113000"/>
        </a:lnSpc>
        <a:spcBef>
          <a:spcPct val="0"/>
        </a:spcBef>
        <a:spcAft>
          <a:spcPct val="0"/>
        </a:spcAft>
        <a:buFont typeface=".AppleSystemUIFont" charset="0"/>
        <a:defRPr sz="1800" kern="1200" spc="2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270000" indent="-270000" algn="l" rtl="0" eaLnBrk="1" fontAlgn="base" hangingPunct="1">
        <a:lnSpc>
          <a:spcPct val="113000"/>
        </a:lnSpc>
        <a:spcBef>
          <a:spcPct val="0"/>
        </a:spcBef>
        <a:spcAft>
          <a:spcPts val="0"/>
        </a:spcAft>
        <a:buSzPct val="72000"/>
        <a:buFont typeface=".AppleSystemUIFont" charset="0"/>
        <a:buChar char="—"/>
        <a:defRPr sz="1800" kern="1200" spc="2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556650" indent="-233925" algn="l" rtl="0" eaLnBrk="1" fontAlgn="base" hangingPunct="1">
        <a:lnSpc>
          <a:spcPct val="113000"/>
        </a:lnSpc>
        <a:spcBef>
          <a:spcPct val="0"/>
        </a:spcBef>
        <a:spcAft>
          <a:spcPct val="0"/>
        </a:spcAft>
        <a:buSzPct val="90000"/>
        <a:buFont typeface=".AppleSystemUIFont" charset="0"/>
        <a:buChar char="–"/>
        <a:defRPr sz="1800" kern="1200" spc="2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772650" indent="-197925" algn="l" rtl="0" eaLnBrk="1" fontAlgn="base" hangingPunct="1">
        <a:lnSpc>
          <a:spcPct val="113000"/>
        </a:lnSpc>
        <a:spcBef>
          <a:spcPct val="0"/>
        </a:spcBef>
        <a:spcAft>
          <a:spcPts val="1500"/>
        </a:spcAft>
        <a:buSzPct val="75000"/>
        <a:buFont typeface="Arial" charset="0"/>
        <a:buChar char="•"/>
        <a:defRPr sz="1800" kern="1200" spc="2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1338" y="566738"/>
            <a:ext cx="11109600" cy="4893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 noProof="1"/>
              <a:t>Click to edit Master title style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8918575" y="6342063"/>
            <a:ext cx="2743200" cy="1730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66C934B7-3B58-BB48-B505-F2B1E8AB1EFB}" type="slidenum">
              <a:rPr lang="en-GB" altLang="en-US" noProof="1" dirty="0" smtClean="0"/>
              <a:pPr/>
              <a:t>‹#›</a:t>
            </a:fld>
            <a:endParaRPr lang="en-GB" altLang="en-US" noProof="1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39750" y="1548400"/>
            <a:ext cx="11109600" cy="35988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Hind Light"/>
                <a:ea typeface="Hind Medium" charset="0"/>
                <a:cs typeface="Hind Medium" charset="0"/>
              </a:rPr>
              <a:t>Click to edit Master text styles</a:t>
            </a:r>
          </a:p>
          <a:p>
            <a:pPr marL="0" marR="0" lvl="1" indent="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.AppleSystemUIFont" charset="0"/>
              <a:buNone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Second level</a:t>
            </a:r>
          </a:p>
          <a:p>
            <a:pPr marL="270000" marR="0" lvl="2" indent="-270000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ClrTx/>
              <a:buSzPct val="72000"/>
              <a:buFont typeface=".AppleSystemUIFont" charset="0"/>
              <a:buChar char="—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Third level</a:t>
            </a:r>
          </a:p>
          <a:p>
            <a:pPr marL="556650" marR="0" lvl="3" indent="-233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.AppleSystemUIFont" charset="0"/>
              <a:buChar char="–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Fourth level</a:t>
            </a:r>
          </a:p>
          <a:p>
            <a:pPr marL="772650" marR="0" lvl="4" indent="-197925" algn="l" defTabSz="914400" rtl="0" eaLnBrk="1" fontAlgn="base" latinLnBrk="0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srgbClr val="0C1C2C"/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Fifth level</a:t>
            </a:r>
            <a:endParaRPr kumimoji="0" lang="en-GB" sz="1800" b="0" i="0" u="none" strike="noStrike" kern="1200" cap="none" spc="20" normalizeH="0" baseline="0" noProof="0" dirty="0">
              <a:ln>
                <a:noFill/>
              </a:ln>
              <a:solidFill>
                <a:srgbClr val="0C1C2C"/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18" r:id="rId9"/>
    <p:sldLayoutId id="2147483719" r:id="rId10"/>
    <p:sldLayoutId id="2147483745" r:id="rId11"/>
    <p:sldLayoutId id="2147483720" r:id="rId12"/>
    <p:sldLayoutId id="2147483746" r:id="rId13"/>
    <p:sldLayoutId id="2147483747" r:id="rId14"/>
    <p:sldLayoutId id="2147483721" r:id="rId15"/>
    <p:sldLayoutId id="2147483748" r:id="rId16"/>
    <p:sldLayoutId id="2147483750" r:id="rId17"/>
    <p:sldLayoutId id="2147483749" r:id="rId18"/>
    <p:sldLayoutId id="2147483752" r:id="rId1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rtl="0" fontAlgn="base">
        <a:lnSpc>
          <a:spcPct val="106000"/>
        </a:lnSpc>
        <a:spcBef>
          <a:spcPct val="0"/>
        </a:spcBef>
        <a:spcAft>
          <a:spcPct val="0"/>
        </a:spcAft>
        <a:defRPr sz="3000" kern="1200" spc="2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fontAlgn="base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2pPr>
      <a:lvl3pPr algn="l" rtl="0" fontAlgn="base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3pPr>
      <a:lvl4pPr algn="l" rtl="0" fontAlgn="base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4pPr>
      <a:lvl5pPr algn="l" rtl="0" fontAlgn="base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5pPr>
      <a:lvl6pPr marL="457200" algn="l" rtl="0" fontAlgn="base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6pPr>
      <a:lvl7pPr marL="914400" algn="l" rtl="0" fontAlgn="base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7pPr>
      <a:lvl8pPr marL="1371600" algn="l" rtl="0" fontAlgn="base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8pPr>
      <a:lvl9pPr marL="1828800" algn="l" rtl="0" fontAlgn="base">
        <a:lnSpc>
          <a:spcPct val="106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Hind Light" charset="0"/>
          <a:ea typeface="ＭＳ Ｐゴシック" charset="-128"/>
        </a:defRPr>
      </a:lvl9pPr>
    </p:titleStyle>
    <p:bodyStyle>
      <a:lvl1pPr marL="0" marR="0" indent="0" algn="l" defTabSz="914400" rtl="0" eaLnBrk="1" fontAlgn="base" latinLnBrk="0" hangingPunct="1">
        <a:lnSpc>
          <a:spcPct val="106000"/>
        </a:lnSpc>
        <a:spcBef>
          <a:spcPct val="0"/>
        </a:spcBef>
        <a:spcAft>
          <a:spcPts val="1200"/>
        </a:spcAft>
        <a:buClrTx/>
        <a:buSzTx/>
        <a:buFont typeface="Arial" charset="0"/>
        <a:buNone/>
        <a:tabLst/>
        <a:defRPr sz="2000" kern="1200" spc="20">
          <a:solidFill>
            <a:schemeClr val="tx1"/>
          </a:solidFill>
          <a:latin typeface="Hind Medium" charset="0"/>
          <a:ea typeface="Hind Medium" charset="0"/>
          <a:cs typeface="Hind Medium" charset="0"/>
        </a:defRPr>
      </a:lvl1pPr>
      <a:lvl2pPr marL="0" marR="0" indent="0" algn="l" defTabSz="914400" rtl="0" eaLnBrk="1" fontAlgn="base" latinLnBrk="0" hangingPunct="1">
        <a:lnSpc>
          <a:spcPct val="113000"/>
        </a:lnSpc>
        <a:spcBef>
          <a:spcPct val="0"/>
        </a:spcBef>
        <a:spcAft>
          <a:spcPct val="0"/>
        </a:spcAft>
        <a:buClrTx/>
        <a:buSzTx/>
        <a:buFont typeface=".AppleSystemUIFont" charset="0"/>
        <a:buNone/>
        <a:tabLst/>
        <a:defRPr kern="1200" spc="2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270000" marR="0" indent="-270000" algn="l" defTabSz="914400" rtl="0" eaLnBrk="1" fontAlgn="base" latinLnBrk="0" hangingPunct="1">
        <a:lnSpc>
          <a:spcPct val="113000"/>
        </a:lnSpc>
        <a:spcBef>
          <a:spcPct val="0"/>
        </a:spcBef>
        <a:spcAft>
          <a:spcPts val="0"/>
        </a:spcAft>
        <a:buClrTx/>
        <a:buSzPct val="72000"/>
        <a:buFont typeface=".AppleSystemUIFont" charset="0"/>
        <a:buChar char="—"/>
        <a:tabLst/>
        <a:defRPr kern="1200" spc="2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556650" marR="0" indent="-233925" algn="l" defTabSz="914400" rtl="0" eaLnBrk="1" fontAlgn="base" latinLnBrk="0" hangingPunct="1">
        <a:lnSpc>
          <a:spcPct val="113000"/>
        </a:lnSpc>
        <a:spcBef>
          <a:spcPct val="0"/>
        </a:spcBef>
        <a:spcAft>
          <a:spcPct val="0"/>
        </a:spcAft>
        <a:buClrTx/>
        <a:buSzPct val="90000"/>
        <a:buFont typeface=".AppleSystemUIFont" charset="0"/>
        <a:buChar char="–"/>
        <a:tabLst/>
        <a:defRPr kern="1200" spc="2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772650" marR="0" indent="-197925" algn="l" defTabSz="914400" rtl="0" eaLnBrk="1" fontAlgn="base" latinLnBrk="0" hangingPunct="1">
        <a:lnSpc>
          <a:spcPct val="113000"/>
        </a:lnSpc>
        <a:spcBef>
          <a:spcPct val="0"/>
        </a:spcBef>
        <a:spcAft>
          <a:spcPts val="1500"/>
        </a:spcAft>
        <a:buClrTx/>
        <a:buSzPct val="75000"/>
        <a:buFont typeface="Arial" charset="0"/>
        <a:buChar char="•"/>
        <a:tabLst/>
        <a:defRPr kern="1200" spc="2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utingmanifesto.org/bco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rs.org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gpstream.com/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loudflare.com/how-a-nigerian-isp-knocked-google-offline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534988" y="2855914"/>
            <a:ext cx="9001125" cy="5000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Routing Security – What it matters</a:t>
            </a:r>
            <a:endParaRPr lang="en-GB" dirty="0">
              <a:ea typeface="+mj-ea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533400" y="5440363"/>
            <a:ext cx="4097338" cy="901700"/>
          </a:xfrm>
        </p:spPr>
        <p:txBody>
          <a:bodyPr/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Hind Medium" charset="0"/>
                <a:ea typeface="Hind Medium" charset="0"/>
                <a:cs typeface="Hind Medium" charset="0"/>
              </a:rPr>
              <a:t>Michuki Mwangi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Hind Medium" charset="0"/>
                <a:ea typeface="Hind Medium" charset="0"/>
                <a:cs typeface="Hind Medium" charset="0"/>
              </a:rPr>
              <a:t>Regional Development Manager for Africa</a:t>
            </a:r>
          </a:p>
          <a:p>
            <a:pPr lvl="2" fontAlgn="auto">
              <a:spcBef>
                <a:spcPts val="0"/>
              </a:spcBef>
              <a:buFont typeface=".AppleSystemUIFont" charset="-120"/>
              <a:buNone/>
              <a:defRPr/>
            </a:pPr>
            <a:r>
              <a:rPr lang="en-GB" dirty="0" err="1">
                <a:ea typeface="+mn-ea"/>
              </a:rPr>
              <a:t>Mwangi@isoc.org</a:t>
            </a:r>
            <a:endParaRPr lang="en-GB" dirty="0"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33400" y="574675"/>
            <a:ext cx="4097338" cy="5401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26 - 28 August 2019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SAFNOG 5</a:t>
            </a:r>
            <a:endParaRPr lang="de-DE" dirty="0"/>
          </a:p>
        </p:txBody>
      </p:sp>
      <p:sp>
        <p:nvSpPr>
          <p:cNvPr id="31749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0" y="6342063"/>
            <a:ext cx="7031038" cy="17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r>
              <a:rPr lang="en-GB" altLang="en-US" dirty="0"/>
              <a:t>Presentation title – Client name</a:t>
            </a:r>
          </a:p>
        </p:txBody>
      </p:sp>
      <p:sp>
        <p:nvSpPr>
          <p:cNvPr id="3175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448800" y="6342063"/>
            <a:ext cx="2743200" cy="1730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7718B79B-D52B-B04D-8BF7-74B9E1479B19}" type="slidenum">
              <a:rPr lang="uk-UA" altLang="en-US"/>
              <a:pPr/>
              <a:t>1</a:t>
            </a:fld>
            <a:endParaRPr lang="uk-UA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41E2E-410B-2843-BE91-3CB724FA44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40000" y="3640204"/>
            <a:ext cx="6629426" cy="2248757"/>
          </a:xfrm>
        </p:spPr>
        <p:txBody>
          <a:bodyPr/>
          <a:lstStyle/>
          <a:p>
            <a:r>
              <a:rPr lang="en-US" b="1" dirty="0"/>
              <a:t>Provides crucial fixes to eliminate the most common threats in the global routing system</a:t>
            </a:r>
          </a:p>
          <a:p>
            <a:r>
              <a:rPr lang="en-US" b="1" dirty="0"/>
              <a:t>Brings together established industry best practices </a:t>
            </a:r>
          </a:p>
          <a:p>
            <a:r>
              <a:rPr lang="en-US" b="1" dirty="0"/>
              <a:t>Based on collaboration among participants and shared responsibility for the Internet infrastructure</a:t>
            </a:r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540000" y="1494607"/>
            <a:ext cx="11127883" cy="768224"/>
          </a:xfrm>
        </p:spPr>
        <p:txBody>
          <a:bodyPr/>
          <a:lstStyle/>
          <a:p>
            <a:r>
              <a:rPr lang="en-US" dirty="0"/>
              <a:t>Mutually Agreed Norms for </a:t>
            </a:r>
            <a:br>
              <a:rPr lang="en-US" dirty="0"/>
            </a:br>
            <a:r>
              <a:rPr lang="en-US" dirty="0"/>
              <a:t>Routing Security (MANRS) 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614D68C9-3EA4-934D-85E3-0F967F4FA698}" type="slidenum">
              <a:rPr lang="uk-UA" altLang="en-US" smtClean="0">
                <a:solidFill>
                  <a:schemeClr val="bg1"/>
                </a:solidFill>
              </a:rPr>
              <a:pPr/>
              <a:t>10</a:t>
            </a:fld>
            <a:endParaRPr lang="uk-UA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23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42FBF2F-95F5-1447-9AF9-206912EA280D}"/>
              </a:ext>
            </a:extLst>
          </p:cNvPr>
          <p:cNvSpPr txBox="1">
            <a:spLocks/>
          </p:cNvSpPr>
          <p:nvPr/>
        </p:nvSpPr>
        <p:spPr>
          <a:xfrm>
            <a:off x="6177347" y="1774404"/>
            <a:ext cx="2662877" cy="408029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182880" rIns="91440" bIns="0" rtlCol="0" anchor="t" anchorCtr="0">
            <a:noAutofit/>
          </a:bodyPr>
          <a:lstStyle>
            <a:lvl1pPr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3200"/>
              </a:spcAft>
              <a:buFont typeface="Arial" charset="0"/>
              <a:defRPr sz="2800" kern="1200" spc="0">
                <a:solidFill>
                  <a:srgbClr val="FFFFF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spc="0">
                <a:solidFill>
                  <a:srgbClr val="FFFFF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342900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SzPct val="72000"/>
              <a:buFont typeface="Arial" panose="020B0604020202020204" pitchFamily="34" charset="0"/>
              <a:buChar char="•"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322725" indent="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90000"/>
              <a:buFont typeface=".AppleSystemUIFont" charset="0"/>
              <a:buNone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17625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500"/>
              </a:spcAft>
              <a:buSzPct val="75000"/>
              <a:buFont typeface="Arial" panose="020B0604020202020204" pitchFamily="34" charset="0"/>
              <a:buChar char="•"/>
              <a:defRPr sz="20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Coordination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Facilitate global operational communication and coordination between network operators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Maintain globally accessible up-to-date contact information in common routing databases</a:t>
            </a:r>
          </a:p>
          <a:p>
            <a:pPr>
              <a:lnSpc>
                <a:spcPct val="100000"/>
              </a:lnSpc>
            </a:pP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466B5890-D59F-914F-9722-0440F31505DD}"/>
              </a:ext>
            </a:extLst>
          </p:cNvPr>
          <p:cNvSpPr txBox="1">
            <a:spLocks/>
          </p:cNvSpPr>
          <p:nvPr/>
        </p:nvSpPr>
        <p:spPr>
          <a:xfrm>
            <a:off x="3355298" y="1774404"/>
            <a:ext cx="2662877" cy="408029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182880" rIns="91440" bIns="0" rtlCol="0" anchor="t" anchorCtr="0">
            <a:noAutofit/>
          </a:bodyPr>
          <a:lstStyle>
            <a:lvl1pPr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3200"/>
              </a:spcAft>
              <a:buFont typeface="Arial" charset="0"/>
              <a:defRPr sz="2800" kern="1200" spc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342900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SzPct val="72000"/>
              <a:buFont typeface="Arial" panose="020B0604020202020204" pitchFamily="34" charset="0"/>
              <a:buChar char="•"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322725" indent="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90000"/>
              <a:buFont typeface=".AppleSystemUIFont" charset="0"/>
              <a:buNone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17625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500"/>
              </a:spcAft>
              <a:buSzPct val="75000"/>
              <a:buFont typeface="Arial" panose="020B0604020202020204" pitchFamily="34" charset="0"/>
              <a:buChar char="•"/>
              <a:defRPr sz="20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Anti-spoofing</a:t>
            </a:r>
            <a:br>
              <a:rPr lang="en-US" sz="2000" dirty="0"/>
            </a:br>
            <a:r>
              <a:rPr lang="en-US" sz="1800" dirty="0"/>
              <a:t>Prevent traffic with spoofed source IP addresses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Enable source address validation for at least single-homed stub customer networks, their own end-users, and infrastructure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Actions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4"/>
          </p:nvPr>
        </p:nvSpPr>
        <p:spPr>
          <a:xfrm>
            <a:off x="533249" y="1774404"/>
            <a:ext cx="2662877" cy="4080295"/>
          </a:xfrm>
        </p:spPr>
        <p:txBody>
          <a:bodyPr lIns="91440" tIns="182880" rIns="9144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Filtering</a:t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en-US" sz="1800" dirty="0"/>
              <a:t>Prevent propagation of incorrect routing information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Ensure the correctness of your own announcements and announcements from your customers to adjacent networks with prefix and AS-path granularity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80F1F4-0420-B644-8E22-79EA9B5B2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99395" y="1774404"/>
            <a:ext cx="2662877" cy="4080295"/>
          </a:xfrm>
          <a:solidFill>
            <a:srgbClr val="FFFFFF"/>
          </a:solidFill>
        </p:spPr>
        <p:txBody>
          <a:bodyPr vert="horz" lIns="91440" tIns="182880" rIns="91440" bIns="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Global Validation</a:t>
            </a:r>
            <a:br>
              <a:rPr lang="en-US" dirty="0"/>
            </a:br>
            <a:r>
              <a:rPr lang="en-US" sz="1800" dirty="0"/>
              <a:t>Facilitate validation of routing information on a global scale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Publish your data, so others can validate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2CDEF37-006E-254D-A210-0434C0C6BB13}" type="slidenum">
              <a:rPr lang="uk-UA" altLang="en-US" smtClean="0"/>
              <a:pPr/>
              <a:t>11</a:t>
            </a:fld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209350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benefits from improved Routing Security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40000" y="1548400"/>
            <a:ext cx="11122272" cy="4966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Joining MANRS means joining a community of security-minded network operators committed to making the global routing infrastructure more robust and secure.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Heads off routing incidents, helping networks readily identify and address problems with customers or peers.</a:t>
            </a:r>
            <a:endParaRPr lang="en-US" sz="24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Consistent MANRS adoption yields steady improvement, but we need more networks to implement the actions and more customers to demand routing security best practices.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The more network operators apply MANRS actions, the fewer incidents there will be, and the less damage they can do.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2400" dirty="0"/>
          </a:p>
          <a:p>
            <a:pPr indent="-342900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CDEF37-006E-254D-A210-0434C0C6BB13}" type="slidenum">
              <a:rPr lang="uk-UA" altLang="en-US" smtClean="0"/>
              <a:pPr/>
              <a:t>12</a:t>
            </a:fld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272410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D17E-D45C-0D4E-AE1D-A54C869D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MANRS Participants – as of July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201E-7156-2C42-B3B4-AECE740B6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48400"/>
            <a:ext cx="11122272" cy="46047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200" dirty="0"/>
              <a:t>196 Network Operators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322 Autonomous Systems (ASNs)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33 Internet Exchange Points</a:t>
            </a:r>
          </a:p>
          <a:p>
            <a:pPr>
              <a:spcBef>
                <a:spcPts val="0"/>
              </a:spcBef>
            </a:pPr>
            <a:endParaRPr lang="en-US" sz="3200" dirty="0"/>
          </a:p>
          <a:p>
            <a:pPr>
              <a:spcBef>
                <a:spcPts val="0"/>
              </a:spcBef>
            </a:pPr>
            <a:r>
              <a:rPr lang="en-US" sz="3200" dirty="0"/>
              <a:t>10 partners (promotion, capacity building etc..)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1D9D0-E424-1E4A-97E2-9424D5ACF7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EE1D23A-55C4-7542-8A1B-C225D7430AAE}" type="slidenum">
              <a:rPr lang="uk-UA" altLang="en-US" smtClean="0"/>
              <a:pPr/>
              <a:t>13</a:t>
            </a:fld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962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66FC-3F1F-7F47-8D94-0FAC8BFE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MANRS Participants in Africa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9006A-3B89-5B42-9B7D-64ACCF4B4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05" y="1167835"/>
            <a:ext cx="11109600" cy="5520832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20000"/>
              </a:lnSpc>
            </a:pPr>
            <a:r>
              <a:rPr lang="en-US" dirty="0"/>
              <a:t>1775 ASNs assigned to Africa</a:t>
            </a:r>
          </a:p>
          <a:p>
            <a:pPr marL="342900" indent="-342900">
              <a:lnSpc>
                <a:spcPct val="120000"/>
              </a:lnSpc>
            </a:pPr>
            <a:r>
              <a:rPr lang="en-US" dirty="0"/>
              <a:t>5 ASNs participating in MANRS for Network Operators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SEACOM (AS37100)			- 4 actions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WorkOnline</a:t>
            </a:r>
            <a:r>
              <a:rPr lang="en-US" dirty="0"/>
              <a:t> (AS37271)			- 4 actions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Orange Morocco (AS36925)		- 4 actions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MORENET (AS327700)			- 4 actions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iWay</a:t>
            </a:r>
            <a:r>
              <a:rPr lang="en-US" dirty="0"/>
              <a:t> Africa (AS36915)			- 4 actions</a:t>
            </a:r>
          </a:p>
          <a:p>
            <a:pPr marL="342900" indent="-342900">
              <a:lnSpc>
                <a:spcPct val="120000"/>
              </a:lnSpc>
            </a:pPr>
            <a:r>
              <a:rPr lang="en-US" sz="1800" dirty="0"/>
              <a:t>2 IXPs participating in MANRS for IXPs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RINEX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NAPAfrica</a:t>
            </a:r>
            <a:r>
              <a:rPr lang="en-US" sz="1800" dirty="0"/>
              <a:t>	</a:t>
            </a:r>
          </a:p>
          <a:p>
            <a:pPr marL="342900" indent="-342900">
              <a:lnSpc>
                <a:spcPct val="120000"/>
              </a:lnSpc>
            </a:pPr>
            <a:r>
              <a:rPr lang="en-US" b="1" dirty="0"/>
              <a:t>NB: There are a number of ASNs &amp; IXP that are already MANRS conformant though!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39824-8EE1-F54E-8A0D-944C2185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2B78-4118-4F90-ADB6-C738423865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1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40000" y="4279119"/>
            <a:ext cx="5715734" cy="374911"/>
          </a:xfrm>
        </p:spPr>
        <p:txBody>
          <a:bodyPr/>
          <a:lstStyle/>
          <a:p>
            <a:r>
              <a:rPr lang="en-US" dirty="0"/>
              <a:t>Documentation, Training &amp; Tools</a:t>
            </a:r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Implement MANRS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797DCA1E-7B6B-C042-B29C-7C66D2614AAE}" type="slidenum">
              <a:rPr lang="uk-UA" altLang="en-US" smtClean="0">
                <a:solidFill>
                  <a:schemeClr val="bg1"/>
                </a:solidFill>
              </a:rPr>
              <a:pPr/>
              <a:t>15</a:t>
            </a:fld>
            <a:endParaRPr lang="uk-UA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65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Implementation Guide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541338" y="1349773"/>
            <a:ext cx="5524182" cy="4827190"/>
          </a:xfrm>
        </p:spPr>
        <p:txBody>
          <a:bodyPr>
            <a:normAutofit/>
          </a:bodyPr>
          <a:lstStyle/>
          <a:p>
            <a:r>
              <a:rPr lang="en-US" sz="2400" dirty="0"/>
              <a:t>If you’re not ready to join yet, implementation guidance is available to help you.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Based on Best Current Operational Practices deployed by network operators around the world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Recognition from the RIPE community by being published as RIPE-706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2400" dirty="0">
                <a:hlinkClick r:id="rId3"/>
              </a:rPr>
              <a:t>https://www.manrs.org/bcop/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2B78-4118-4F90-ADB6-C738423865C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CB9C4-F0BD-D549-93C7-B0535DF4F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250" y="0"/>
            <a:ext cx="577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5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EE6D-9EFE-7D44-B76C-74A9C9A1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Online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328F-AA54-DA40-8946-9FC5ECFAF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33988" cy="4351338"/>
          </a:xfrm>
        </p:spPr>
        <p:txBody>
          <a:bodyPr/>
          <a:lstStyle/>
          <a:p>
            <a:r>
              <a:rPr lang="en-US" dirty="0"/>
              <a:t>To build skills on filtering, ISOC are developing an online lab that will allow network admins to test filtering techniques in a virtual environment</a:t>
            </a:r>
          </a:p>
          <a:p>
            <a:r>
              <a:rPr lang="en-US" dirty="0"/>
              <a:t>The lab currently supports the following routing platforms</a:t>
            </a:r>
          </a:p>
          <a:p>
            <a:pPr lvl="1"/>
            <a:r>
              <a:rPr lang="en-US" dirty="0"/>
              <a:t>Cisco</a:t>
            </a:r>
          </a:p>
          <a:p>
            <a:pPr lvl="1"/>
            <a:r>
              <a:rPr lang="en-US" dirty="0"/>
              <a:t>Juniper</a:t>
            </a:r>
          </a:p>
          <a:p>
            <a:pPr lvl="1"/>
            <a:r>
              <a:rPr lang="en-US" dirty="0" err="1"/>
              <a:t>Mikrotik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DCE41-40C5-F744-84F8-09E3593DB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50" y="590550"/>
            <a:ext cx="5597908" cy="55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0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C4AB-5ECD-AA4D-B108-46CF4615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0463-77DC-DA41-8F05-DDF643511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9149"/>
            <a:ext cx="10515600" cy="15478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trainee will be provided with a topology of 5 routers, and an RPKI validator (RPKI). One of the 5 routers is configurable and the other 4 are sending traffic to it that needs to be filtered</a:t>
            </a:r>
          </a:p>
          <a:p>
            <a:r>
              <a:rPr lang="en-US" dirty="0"/>
              <a:t>The lab is due for completion in the coming weeks and will be made available to engineers globally. Information will be sent via regional tech mailing lists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1F772-7CDF-6842-9FB7-27F64CB8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250825"/>
            <a:ext cx="10825162" cy="380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4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D17E-D45C-0D4E-AE1D-A54C869D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Observatory - https://</a:t>
            </a:r>
            <a:r>
              <a:rPr lang="en-US" dirty="0" err="1"/>
              <a:t>observatory.manrs.org</a:t>
            </a:r>
            <a:r>
              <a:rPr lang="en-US" dirty="0"/>
              <a:t>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201E-7156-2C42-B3B4-AECE740B6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48400"/>
            <a:ext cx="11122272" cy="46047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/>
              <a:t>Tool to impartially benchmark </a:t>
            </a:r>
            <a:r>
              <a:rPr lang="en-US" sz="2400" dirty="0" err="1"/>
              <a:t>ASes</a:t>
            </a:r>
            <a:r>
              <a:rPr lang="en-US" sz="2400" dirty="0"/>
              <a:t> to improve reputation and transparency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Provide factual state of security and resilience of Internet routing system over time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Allow MANRS participants to easily check for conformance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Collates publicly available data sources</a:t>
            </a:r>
          </a:p>
          <a:p>
            <a:pPr marL="612900" lvl="2" indent="-342900">
              <a:spcBef>
                <a:spcPts val="0"/>
              </a:spcBef>
              <a:buFont typeface="AppleSymbols" charset="0"/>
              <a:buChar char="-"/>
            </a:pPr>
            <a:r>
              <a:rPr lang="en-US" sz="2200" dirty="0" err="1"/>
              <a:t>BGPStream</a:t>
            </a:r>
            <a:endParaRPr lang="en-US" sz="2200" dirty="0"/>
          </a:p>
          <a:p>
            <a:pPr marL="612900" lvl="2" indent="-342900">
              <a:spcBef>
                <a:spcPts val="0"/>
              </a:spcBef>
              <a:buFont typeface="AppleSymbols" charset="0"/>
              <a:buChar char="-"/>
            </a:pPr>
            <a:r>
              <a:rPr lang="en-US" sz="2200" dirty="0"/>
              <a:t>CIDR Report </a:t>
            </a:r>
          </a:p>
          <a:p>
            <a:pPr marL="612900" lvl="2" indent="-342900">
              <a:spcBef>
                <a:spcPts val="0"/>
              </a:spcBef>
              <a:buFont typeface="AppleSymbols" charset="0"/>
              <a:buChar char="-"/>
            </a:pPr>
            <a:r>
              <a:rPr lang="en-US" sz="2200" dirty="0"/>
              <a:t>CAIDA </a:t>
            </a:r>
            <a:r>
              <a:rPr lang="en-US" sz="2200" dirty="0" err="1"/>
              <a:t>Spoofer</a:t>
            </a:r>
            <a:r>
              <a:rPr lang="en-US" sz="2200" dirty="0"/>
              <a:t> Database</a:t>
            </a:r>
          </a:p>
          <a:p>
            <a:pPr marL="612900" lvl="2" indent="-342900">
              <a:spcBef>
                <a:spcPts val="0"/>
              </a:spcBef>
              <a:buFont typeface="AppleSymbols" charset="0"/>
              <a:buChar char="-"/>
            </a:pPr>
            <a:r>
              <a:rPr lang="en-US" sz="2200" dirty="0"/>
              <a:t>RIPE Database / </a:t>
            </a:r>
            <a:r>
              <a:rPr lang="en-US" sz="2200" dirty="0" err="1"/>
              <a:t>Whois</a:t>
            </a:r>
            <a:endParaRPr lang="en-US" sz="2200" dirty="0"/>
          </a:p>
          <a:p>
            <a:pPr marL="612900" lvl="2" indent="-342900">
              <a:spcBef>
                <a:spcPts val="0"/>
              </a:spcBef>
              <a:buFont typeface="AppleSymbols" charset="0"/>
              <a:buChar char="-"/>
            </a:pPr>
            <a:r>
              <a:rPr lang="en-US" sz="2200" dirty="0" err="1"/>
              <a:t>PeeringDB</a:t>
            </a:r>
            <a:endParaRPr lang="en-US" sz="2200" dirty="0"/>
          </a:p>
          <a:p>
            <a:pPr marL="612900" lvl="2" indent="-342900">
              <a:spcBef>
                <a:spcPts val="0"/>
              </a:spcBef>
              <a:buFont typeface="AppleSymbols" charset="0"/>
              <a:buChar char="-"/>
            </a:pPr>
            <a:r>
              <a:rPr lang="en-US" sz="2200" dirty="0"/>
              <a:t>IRRs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1D9D0-E424-1E4A-97E2-9424D5ACF7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EE1D23A-55C4-7542-8A1B-C225D7430AAE}" type="slidenum">
              <a:rPr lang="uk-UA" altLang="en-US" smtClean="0"/>
              <a:pPr/>
              <a:t>19</a:t>
            </a:fld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232811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540000" y="1548399"/>
            <a:ext cx="11122272" cy="4654281"/>
          </a:xfrm>
        </p:spPr>
        <p:txBody>
          <a:bodyPr vert="horz" lIns="0" tIns="0" rIns="0" bIns="0" rtlCol="0" anchor="t" anchorCtr="0">
            <a:normAutofit fontScale="92500"/>
          </a:bodyPr>
          <a:lstStyle/>
          <a:p>
            <a:pPr marL="14288" indent="-14288">
              <a:lnSpc>
                <a:spcPct val="120000"/>
              </a:lnSpc>
              <a:spcAft>
                <a:spcPts val="2400"/>
              </a:spcAft>
            </a:pPr>
            <a:r>
              <a:rPr lang="en-US" sz="2800" dirty="0"/>
              <a:t>There are 64,420 networks (Autonomous Systems) connected to Internet, each using a unique Autonomous System Number (ASN) to identify itself</a:t>
            </a:r>
          </a:p>
          <a:p>
            <a:pPr marL="14288" indent="-14288">
              <a:lnSpc>
                <a:spcPct val="120000"/>
              </a:lnSpc>
              <a:spcAft>
                <a:spcPts val="2400"/>
              </a:spcAft>
            </a:pPr>
            <a:r>
              <a:rPr lang="en-US" sz="2800" dirty="0"/>
              <a:t>~10,000 multi-homed </a:t>
            </a:r>
            <a:r>
              <a:rPr lang="en-US" sz="2800" dirty="0" err="1"/>
              <a:t>ASes</a:t>
            </a:r>
            <a:r>
              <a:rPr lang="en-US" sz="2800" dirty="0"/>
              <a:t> – networks connected to &gt;=2 other networks</a:t>
            </a:r>
          </a:p>
          <a:p>
            <a:pPr marL="14288" indent="-14288">
              <a:lnSpc>
                <a:spcPct val="120000"/>
              </a:lnSpc>
              <a:spcAft>
                <a:spcPts val="2400"/>
              </a:spcAft>
            </a:pPr>
            <a:r>
              <a:rPr lang="en-US" sz="2800" dirty="0"/>
              <a:t>Routers use Border Gateway Protocol (BGP) to exchange “reachability information” - networks they know how to reach</a:t>
            </a:r>
          </a:p>
          <a:p>
            <a:pPr marL="14288" indent="-14288">
              <a:lnSpc>
                <a:spcPct val="120000"/>
              </a:lnSpc>
              <a:spcAft>
                <a:spcPts val="2400"/>
              </a:spcAft>
            </a:pPr>
            <a:r>
              <a:rPr lang="en-US" sz="2800" dirty="0"/>
              <a:t>Routers build a “routing table” and pick the best route when sending a packet, typically based on the shortest path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076043E4-25C5-1147-87B6-275903E00DC9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209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4B8D-6A60-E54E-98C9-24818785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Observatory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02A76-CB7D-3442-8A16-38C2206C1F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EE1D23A-55C4-7542-8A1B-C225D7430AAE}" type="slidenum">
              <a:rPr lang="uk-UA" altLang="en-US" smtClean="0"/>
              <a:pPr/>
              <a:t>20</a:t>
            </a:fld>
            <a:endParaRPr lang="uk-UA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678CCDD-1910-994C-8F73-7065CFA53CE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213565" y="60113"/>
            <a:ext cx="11978435" cy="6797888"/>
          </a:xfrm>
        </p:spPr>
      </p:pic>
    </p:spTree>
    <p:extLst>
      <p:ext uri="{BB962C8B-B14F-4D97-AF65-F5344CB8AC3E}">
        <p14:creationId xmlns:p14="http://schemas.microsoft.com/office/powerpoint/2010/main" val="19028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4B8D-6A60-E54E-98C9-24818785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Observatory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02A76-CB7D-3442-8A16-38C2206C1F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EE1D23A-55C4-7542-8A1B-C225D7430AAE}" type="slidenum">
              <a:rPr lang="uk-UA" altLang="en-US" smtClean="0"/>
              <a:pPr/>
              <a:t>21</a:t>
            </a:fld>
            <a:endParaRPr lang="uk-UA" alt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9323F62-EFAA-FD4A-8675-6614F839FCA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73808" y="0"/>
            <a:ext cx="12084356" cy="6858000"/>
          </a:xfrm>
        </p:spPr>
      </p:pic>
    </p:spTree>
    <p:extLst>
      <p:ext uri="{BB962C8B-B14F-4D97-AF65-F5344CB8AC3E}">
        <p14:creationId xmlns:p14="http://schemas.microsoft.com/office/powerpoint/2010/main" val="8497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4B8D-6A60-E54E-98C9-24818785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Observatory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02A76-CB7D-3442-8A16-38C2206C1F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EE1D23A-55C4-7542-8A1B-C225D7430AAE}" type="slidenum">
              <a:rPr lang="uk-UA" altLang="en-US" smtClean="0"/>
              <a:pPr/>
              <a:t>22</a:t>
            </a:fld>
            <a:endParaRPr lang="uk-UA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C4270B-15B9-EE41-8293-8637622A4EA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20801" y="1"/>
            <a:ext cx="12084356" cy="6858000"/>
          </a:xfrm>
        </p:spPr>
      </p:pic>
    </p:spTree>
    <p:extLst>
      <p:ext uri="{BB962C8B-B14F-4D97-AF65-F5344CB8AC3E}">
        <p14:creationId xmlns:p14="http://schemas.microsoft.com/office/powerpoint/2010/main" val="39783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4B8D-6A60-E54E-98C9-24818785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Observatory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02A76-CB7D-3442-8A16-38C2206C1F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EE1D23A-55C4-7542-8A1B-C225D7430AAE}" type="slidenum">
              <a:rPr lang="uk-UA" altLang="en-US" smtClean="0"/>
              <a:pPr/>
              <a:t>23</a:t>
            </a:fld>
            <a:endParaRPr lang="uk-UA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9B821A-EF67-3A46-AD7C-FDC853AEF0C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39749" y="1444489"/>
            <a:ext cx="12003262" cy="4499113"/>
          </a:xfrm>
        </p:spPr>
      </p:pic>
    </p:spTree>
    <p:extLst>
      <p:ext uri="{BB962C8B-B14F-4D97-AF65-F5344CB8AC3E}">
        <p14:creationId xmlns:p14="http://schemas.microsoft.com/office/powerpoint/2010/main" val="8630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4B8D-6A60-E54E-98C9-24818785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Observatory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02A76-CB7D-3442-8A16-38C2206C1F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EE1D23A-55C4-7542-8A1B-C225D7430AAE}" type="slidenum">
              <a:rPr lang="uk-UA" altLang="en-US" smtClean="0"/>
              <a:pPr/>
              <a:t>24</a:t>
            </a:fld>
            <a:endParaRPr lang="uk-UA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FC5242-A0BA-B144-84CC-51AE39063A1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71624" y="0"/>
            <a:ext cx="12062832" cy="6760955"/>
          </a:xfrm>
        </p:spPr>
      </p:pic>
    </p:spTree>
    <p:extLst>
      <p:ext uri="{BB962C8B-B14F-4D97-AF65-F5344CB8AC3E}">
        <p14:creationId xmlns:p14="http://schemas.microsoft.com/office/powerpoint/2010/main" val="189669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4B8D-6A60-E54E-98C9-24818785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Observatory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02A76-CB7D-3442-8A16-38C2206C1F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EE1D23A-55C4-7542-8A1B-C225D7430AAE}" type="slidenum">
              <a:rPr lang="uk-UA" altLang="en-US" smtClean="0"/>
              <a:pPr/>
              <a:t>25</a:t>
            </a:fld>
            <a:endParaRPr lang="uk-UA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31973E-D7BF-A24A-8A8C-B3314EB197A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45118" y="105986"/>
            <a:ext cx="12046881" cy="6752015"/>
          </a:xfrm>
        </p:spPr>
      </p:pic>
    </p:spTree>
    <p:extLst>
      <p:ext uri="{BB962C8B-B14F-4D97-AF65-F5344CB8AC3E}">
        <p14:creationId xmlns:p14="http://schemas.microsoft.com/office/powerpoint/2010/main" val="29210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4B8D-6A60-E54E-98C9-24818785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Observatory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02A76-CB7D-3442-8A16-38C2206C1F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EE1D23A-55C4-7542-8A1B-C225D7430AAE}" type="slidenum">
              <a:rPr lang="uk-UA" altLang="en-US" smtClean="0"/>
              <a:pPr/>
              <a:t>26</a:t>
            </a:fld>
            <a:endParaRPr lang="uk-UA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85153D-0365-234E-9D49-F1C09615570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131866" y="1219202"/>
            <a:ext cx="8610750" cy="48261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0FC907-B29E-C943-9D1F-0ED8DEBD9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273" y="1642343"/>
            <a:ext cx="9305727" cy="521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4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D17E-D45C-0D4E-AE1D-A54C869D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Observatory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201E-7156-2C42-B3B4-AECE740B6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48400"/>
            <a:ext cx="11122272" cy="46047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/>
              <a:t>Launched on 13</a:t>
            </a:r>
            <a:r>
              <a:rPr lang="en-US" sz="2400" baseline="30000" dirty="0"/>
              <a:t>th</a:t>
            </a:r>
            <a:r>
              <a:rPr lang="en-US" sz="2400" dirty="0"/>
              <a:t> August 2019 -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Current access policy: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	Public will be able to view Overall, Regional and Nationally aggregated data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	Only MANRS Participants will have access to detailed data about their network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Caveats: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	Still some false positives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	There are sometimes good reasons for non-100% </a:t>
            </a:r>
            <a:r>
              <a:rPr lang="en-US" sz="2400" dirty="0" err="1"/>
              <a:t>conformancy</a:t>
            </a: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/>
              <a:t>	BUT, this is all inherently public data anyway!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1D9D0-E424-1E4A-97E2-9424D5ACF7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EE1D23A-55C4-7542-8A1B-C225D7430AAE}" type="slidenum">
              <a:rPr lang="uk-UA" altLang="en-US" smtClean="0"/>
              <a:pPr/>
              <a:t>27</a:t>
            </a:fld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48004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MANRS IXP </a:t>
            </a:r>
            <a:r>
              <a:rPr lang="en-US" dirty="0" err="1"/>
              <a:t>Programme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4"/>
          </p:nvPr>
        </p:nvSpPr>
        <p:spPr>
          <a:xfrm>
            <a:off x="540976" y="1643776"/>
            <a:ext cx="1896442" cy="4567659"/>
          </a:xfrm>
          <a:solidFill>
            <a:schemeClr val="tx1">
              <a:lumMod val="10000"/>
              <a:lumOff val="90000"/>
            </a:schemeClr>
          </a:solidFill>
        </p:spPr>
        <p:txBody>
          <a:bodyPr lIns="91440" tIns="182880" rIns="9144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Action 1</a:t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en-US" sz="1800" dirty="0"/>
              <a:t>Prevent propagation of incorrect routing information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This mandatory action requires IXPs to implement filtering of route announcements at the Route Server  based on routing information data (IRR and/or RPKI).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2CDEF37-006E-254D-A210-0434C0C6BB13}" type="slidenum">
              <a:rPr lang="uk-UA" altLang="en-US" smtClean="0"/>
              <a:pPr/>
              <a:t>28</a:t>
            </a:fld>
            <a:endParaRPr lang="uk-UA" alt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651772E2-E69B-EE4D-A33A-BEE0BB3DBA34}"/>
              </a:ext>
            </a:extLst>
          </p:cNvPr>
          <p:cNvSpPr txBox="1">
            <a:spLocks/>
          </p:cNvSpPr>
          <p:nvPr/>
        </p:nvSpPr>
        <p:spPr>
          <a:xfrm>
            <a:off x="2825962" y="1617648"/>
            <a:ext cx="1896442" cy="456765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lIns="91440" tIns="182880" rIns="91440" bIns="0" rtlCol="0" anchor="t" anchorCtr="0">
            <a:noAutofit/>
          </a:bodyPr>
          <a:lstStyle>
            <a:lvl1pPr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3200"/>
              </a:spcAft>
              <a:buFont typeface="Arial" charset="0"/>
              <a:defRPr sz="2800" kern="1200" spc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342900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SzPct val="72000"/>
              <a:buFont typeface="Arial" panose="020B0604020202020204" pitchFamily="34" charset="0"/>
              <a:buChar char="•"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322725" indent="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90000"/>
              <a:buFont typeface=".AppleSystemUIFont" charset="0"/>
              <a:buNone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17625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500"/>
              </a:spcAft>
              <a:buSzPct val="75000"/>
              <a:buFont typeface="Arial" panose="020B0604020202020204" pitchFamily="34" charset="0"/>
              <a:buChar char="•"/>
              <a:defRPr sz="20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Action 2</a:t>
            </a:r>
            <a:br>
              <a:rPr lang="en-US" sz="2000" dirty="0"/>
            </a:br>
            <a:r>
              <a:rPr lang="en-US" sz="1800" dirty="0"/>
              <a:t>Promote MANRS to the IXP membership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IXPs joining MANRS are expected to provide encouragement or assistance for their members to implement MANRS actions. 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83CF5D3-EF2A-5940-BAD3-522B2020FCDA}"/>
              </a:ext>
            </a:extLst>
          </p:cNvPr>
          <p:cNvSpPr txBox="1">
            <a:spLocks/>
          </p:cNvSpPr>
          <p:nvPr/>
        </p:nvSpPr>
        <p:spPr>
          <a:xfrm>
            <a:off x="5110948" y="1604586"/>
            <a:ext cx="1896442" cy="4567659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182880" rIns="91440" bIns="0" rtlCol="0" anchor="t" anchorCtr="0">
            <a:noAutofit/>
          </a:bodyPr>
          <a:lstStyle>
            <a:lvl1pPr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3200"/>
              </a:spcAft>
              <a:buFont typeface="Arial" charset="0"/>
              <a:defRPr sz="2800" kern="1200" spc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342900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SzPct val="72000"/>
              <a:buFont typeface="Arial" panose="020B0604020202020204" pitchFamily="34" charset="0"/>
              <a:buChar char="•"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322725" indent="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90000"/>
              <a:buFont typeface=".AppleSystemUIFont" charset="0"/>
              <a:buNone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17625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500"/>
              </a:spcAft>
              <a:buSzPct val="75000"/>
              <a:buFont typeface="Arial" panose="020B0604020202020204" pitchFamily="34" charset="0"/>
              <a:buChar char="•"/>
              <a:defRPr sz="20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Action 3</a:t>
            </a:r>
            <a:br>
              <a:rPr lang="en-US" sz="2000" dirty="0"/>
            </a:br>
            <a:r>
              <a:rPr lang="en-US" sz="1800" dirty="0"/>
              <a:t>Protect the peering platform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This action requires that the IXP has a published policy of traffic not allowed on the peering fabric and performs filtering of such traffic.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B9A20567-6020-024D-9B24-A931685CF355}"/>
              </a:ext>
            </a:extLst>
          </p:cNvPr>
          <p:cNvSpPr txBox="1">
            <a:spLocks/>
          </p:cNvSpPr>
          <p:nvPr/>
        </p:nvSpPr>
        <p:spPr>
          <a:xfrm>
            <a:off x="7395934" y="1604586"/>
            <a:ext cx="1896442" cy="4567659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182880" rIns="91440" bIns="0" rtlCol="0" anchor="t" anchorCtr="0">
            <a:noAutofit/>
          </a:bodyPr>
          <a:lstStyle>
            <a:lvl1pPr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3200"/>
              </a:spcAft>
              <a:buFont typeface="Arial" charset="0"/>
              <a:defRPr sz="2800" kern="1200" spc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342900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SzPct val="72000"/>
              <a:buFont typeface="Arial" panose="020B0604020202020204" pitchFamily="34" charset="0"/>
              <a:buChar char="•"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322725" indent="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90000"/>
              <a:buFont typeface=".AppleSystemUIFont" charset="0"/>
              <a:buNone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17625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500"/>
              </a:spcAft>
              <a:buSzPct val="75000"/>
              <a:buFont typeface="Arial" panose="020B0604020202020204" pitchFamily="34" charset="0"/>
              <a:buChar char="•"/>
              <a:defRPr sz="20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Action 4</a:t>
            </a:r>
            <a:br>
              <a:rPr lang="en-US" sz="2000" dirty="0"/>
            </a:br>
            <a:r>
              <a:rPr lang="en-US" sz="1800" dirty="0"/>
              <a:t>Facilitate global operational communication and coordination 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The IXP facilitates communication among members by providing necessary mailing lists and member directories. 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87072F0-5E55-0C44-BAA1-77389890CACE}"/>
              </a:ext>
            </a:extLst>
          </p:cNvPr>
          <p:cNvSpPr txBox="1">
            <a:spLocks/>
          </p:cNvSpPr>
          <p:nvPr/>
        </p:nvSpPr>
        <p:spPr>
          <a:xfrm>
            <a:off x="9680920" y="1617648"/>
            <a:ext cx="1896442" cy="4567659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182880" rIns="91440" bIns="0" rtlCol="0" anchor="t" anchorCtr="0">
            <a:noAutofit/>
          </a:bodyPr>
          <a:lstStyle>
            <a:lvl1pPr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3200"/>
              </a:spcAft>
              <a:buFont typeface="Arial" charset="0"/>
              <a:defRPr sz="2800" kern="1200" spc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 rtl="0" eaLnBrk="1" fontAlgn="base" hangingPunct="1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 spc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342900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SzPct val="72000"/>
              <a:buFont typeface="Arial" panose="020B0604020202020204" pitchFamily="34" charset="0"/>
              <a:buChar char="•"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322725" indent="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90000"/>
              <a:buFont typeface=".AppleSystemUIFont" charset="0"/>
              <a:buNone/>
              <a:defRPr sz="24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917625" indent="-342900" algn="ctr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500"/>
              </a:spcAft>
              <a:buSzPct val="75000"/>
              <a:buFont typeface="Arial" panose="020B0604020202020204" pitchFamily="34" charset="0"/>
              <a:buChar char="•"/>
              <a:defRPr sz="2000" kern="1200" spc="2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Action 5</a:t>
            </a:r>
            <a:br>
              <a:rPr lang="en-US" sz="2000" dirty="0"/>
            </a:br>
            <a:r>
              <a:rPr lang="en-US" sz="1800" dirty="0"/>
              <a:t>Provide monitoring and debugging tools to the members.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The IXP provides a looking glass for its members.</a:t>
            </a:r>
          </a:p>
        </p:txBody>
      </p:sp>
    </p:spTree>
    <p:extLst>
      <p:ext uri="{BB962C8B-B14F-4D97-AF65-F5344CB8AC3E}">
        <p14:creationId xmlns:p14="http://schemas.microsoft.com/office/powerpoint/2010/main" val="100208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Is the problem getting better or worse?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076043E4-25C5-1147-87B6-275903E00DC9}" type="slidenum">
              <a:rPr lang="en-GB" altLang="en-US" smtClean="0"/>
              <a:pPr/>
              <a:t>29</a:t>
            </a:fld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BB08B-6944-FB4F-92C7-154EB50A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6810"/>
            <a:ext cx="12192000" cy="47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3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Routing Problem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Caption 10/12pt</a:t>
            </a:r>
          </a:p>
          <a:p>
            <a:pPr lvl="1"/>
            <a:r>
              <a:rPr lang="en-GB"/>
              <a:t>Caption body copy</a:t>
            </a:r>
          </a:p>
          <a:p>
            <a:endParaRPr lang="en-GB" dirty="0"/>
          </a:p>
        </p:txBody>
      </p:sp>
      <p:sp>
        <p:nvSpPr>
          <p:cNvPr id="45061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7A18CBEE-14D7-EB43-9B05-C1BAD322486B}" type="slidenum">
              <a:rPr lang="uk-UA" altLang="en-US" smtClean="0"/>
              <a:pPr/>
              <a:t>3</a:t>
            </a:fld>
            <a:endParaRPr lang="uk-UA" alt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800" dirty="0"/>
              <a:t>Border Gateway Protocol (BGP) is based entirely on </a:t>
            </a:r>
            <a:r>
              <a:rPr lang="en-US" sz="2800" i="1" dirty="0"/>
              <a:t>trust</a:t>
            </a:r>
            <a:r>
              <a:rPr lang="en-US" sz="2800" dirty="0"/>
              <a:t> between networks</a:t>
            </a:r>
          </a:p>
          <a:p>
            <a:pPr marL="342900" lvl="1" indent="-342900">
              <a:lnSpc>
                <a:spcPct val="110000"/>
              </a:lnSpc>
              <a:buFont typeface="Arial" charset="0"/>
              <a:buChar char="•"/>
            </a:pPr>
            <a:r>
              <a:rPr lang="en-US" sz="2400" dirty="0"/>
              <a:t>No built-in validation that updates are legitimate</a:t>
            </a:r>
          </a:p>
          <a:p>
            <a:pPr marL="342900" lvl="1" indent="-342900">
              <a:lnSpc>
                <a:spcPct val="110000"/>
              </a:lnSpc>
              <a:buFont typeface="Arial" charset="0"/>
              <a:buChar char="•"/>
            </a:pPr>
            <a:r>
              <a:rPr lang="en-US" sz="2400" dirty="0"/>
              <a:t>The chain of trust spans continents</a:t>
            </a:r>
          </a:p>
          <a:p>
            <a:pPr marL="342900" lvl="1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400" dirty="0"/>
              <a:t>Lack of reliable resource data</a:t>
            </a:r>
          </a:p>
          <a:p>
            <a:pPr marL="342900" lvl="1" indent="-342900">
              <a:lnSpc>
                <a:spcPct val="100000"/>
              </a:lnSpc>
              <a:buFont typeface="Arial" charset="0"/>
              <a:buChar char="•"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800" dirty="0"/>
              <a:t>The routing system is under attack!</a:t>
            </a:r>
          </a:p>
          <a:p>
            <a:pPr marL="342900" lvl="1" indent="-342900">
              <a:lnSpc>
                <a:spcPct val="100000"/>
              </a:lnSpc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68855" y="0"/>
            <a:ext cx="6023145" cy="6858000"/>
          </a:xfrm>
        </p:spPr>
      </p:pic>
    </p:spTree>
    <p:extLst>
      <p:ext uri="{BB962C8B-B14F-4D97-AF65-F5344CB8AC3E}">
        <p14:creationId xmlns:p14="http://schemas.microsoft.com/office/powerpoint/2010/main" val="32855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MANRS Community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797DCA1E-7B6B-C042-B29C-7C66D2614AAE}" type="slidenum">
              <a:rPr lang="uk-UA" altLang="en-US" smtClean="0">
                <a:solidFill>
                  <a:schemeClr val="bg1"/>
                </a:solidFill>
              </a:rPr>
              <a:pPr/>
              <a:t>30</a:t>
            </a:fld>
            <a:endParaRPr lang="uk-UA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6BBEC-F14A-6C4F-BBD9-483F025A2E29}"/>
              </a:ext>
            </a:extLst>
          </p:cNvPr>
          <p:cNvSpPr txBox="1"/>
          <p:nvPr/>
        </p:nvSpPr>
        <p:spPr>
          <a:xfrm>
            <a:off x="5163671" y="2832847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GB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48D11-C5D6-1A46-B310-7A4AE7AF5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MANRS needs to be community driven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076043E4-25C5-1147-87B6-275903E00DC9}" type="slidenum">
              <a:rPr lang="en-GB" altLang="en-US" smtClean="0"/>
              <a:pPr/>
              <a:t>31</a:t>
            </a:fld>
            <a:endParaRPr lang="en-GB" alt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6"/>
          </p:nvPr>
        </p:nvSpPr>
        <p:spPr>
          <a:xfrm>
            <a:off x="539999" y="1561539"/>
            <a:ext cx="10597901" cy="4359576"/>
          </a:xfrm>
        </p:spPr>
        <p:txBody>
          <a:bodyPr/>
          <a:lstStyle/>
          <a:p>
            <a:r>
              <a:rPr lang="en-AU" dirty="0"/>
              <a:t>MANRS should be (and is) a collaborative initiative of Internet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Internet operators undertaking MANRS principles need to encourage use of best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MANRS needs to be driven by leaders within their communities who strongly believe that routing security is an essential component for the future well being of the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Need feedback and recommendations for improving MANRS principles and best practices, e.g. MANRS Actions, MANRS Observatory, MANRS Implementation Guides, and training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Internet Society can help with presentations, informational materials and merchandise (shirts and stickers)</a:t>
            </a:r>
          </a:p>
        </p:txBody>
      </p:sp>
    </p:spTree>
    <p:extLst>
      <p:ext uri="{BB962C8B-B14F-4D97-AF65-F5344CB8AC3E}">
        <p14:creationId xmlns:p14="http://schemas.microsoft.com/office/powerpoint/2010/main" val="317465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Join Us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35CCC7-CB4F-5542-883B-77CD96CEB14D}" type="slidenum">
              <a:rPr lang="uk-UA" altLang="en-US" smtClean="0"/>
              <a:pPr/>
              <a:t>32</a:t>
            </a:fld>
            <a:endParaRPr lang="uk-UA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505" y="0"/>
            <a:ext cx="6026495" cy="6858000"/>
          </a:xfr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40000" y="1548400"/>
            <a:ext cx="5484673" cy="442568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06000"/>
              </a:lnSpc>
              <a:spcBef>
                <a:spcPct val="0"/>
              </a:spcBef>
              <a:spcAft>
                <a:spcPts val="1200"/>
              </a:spcAft>
              <a:buFont typeface="Arial" charset="0"/>
              <a:defRPr sz="2000" kern="1200" spc="20">
                <a:solidFill>
                  <a:schemeClr val="tx1"/>
                </a:solidFill>
                <a:latin typeface="+mn-lt"/>
                <a:ea typeface="Hind Medium" charset="0"/>
                <a:cs typeface="Hind Medium" charset="0"/>
              </a:defRPr>
            </a:lvl1pPr>
            <a:lvl2pPr algn="l" rtl="0" eaLnBrk="1" fontAlgn="base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Font typeface=".AppleSystemUIFont" charset="0"/>
              <a:defRPr sz="1800" kern="1200" spc="2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270000" indent="-270000" algn="l" rtl="0" eaLnBrk="1" fontAlgn="base" hangingPunct="1">
              <a:lnSpc>
                <a:spcPct val="113000"/>
              </a:lnSpc>
              <a:spcBef>
                <a:spcPct val="0"/>
              </a:spcBef>
              <a:spcAft>
                <a:spcPts val="0"/>
              </a:spcAft>
              <a:buSzPct val="72000"/>
              <a:buFont typeface=".AppleSystemUIFont" charset="0"/>
              <a:buChar char="—"/>
              <a:defRPr sz="1800" kern="1200" spc="2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556650" indent="-233925" algn="l" rtl="0" eaLnBrk="1" fontAlgn="base" hangingPunct="1">
              <a:lnSpc>
                <a:spcPct val="113000"/>
              </a:lnSpc>
              <a:spcBef>
                <a:spcPct val="0"/>
              </a:spcBef>
              <a:spcAft>
                <a:spcPct val="0"/>
              </a:spcAft>
              <a:buSzPct val="90000"/>
              <a:buFont typeface=".AppleSystemUIFont" charset="0"/>
              <a:buChar char="–"/>
              <a:defRPr sz="1800" kern="1200" spc="2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772650" indent="-197925" algn="l" rtl="0" eaLnBrk="1" fontAlgn="base" hangingPunct="1">
              <a:lnSpc>
                <a:spcPct val="113000"/>
              </a:lnSpc>
              <a:spcBef>
                <a:spcPct val="0"/>
              </a:spcBef>
              <a:spcAft>
                <a:spcPts val="1500"/>
              </a:spcAft>
              <a:buSzPct val="75000"/>
              <a:buFont typeface="Arial" charset="0"/>
              <a:buChar char="•"/>
              <a:defRPr sz="1800" kern="1200" spc="2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Visit </a:t>
            </a:r>
            <a:r>
              <a:rPr lang="en-US" b="1" dirty="0">
                <a:hlinkClick r:id="rId3"/>
              </a:rPr>
              <a:t>https://www.manrs.org</a:t>
            </a:r>
            <a:r>
              <a:rPr lang="en-US" b="1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Fill out the sign up form with as much detail as possible.</a:t>
            </a:r>
          </a:p>
          <a:p>
            <a:endParaRPr lang="en-US" b="1" dirty="0"/>
          </a:p>
          <a:p>
            <a:r>
              <a:rPr lang="en-US" b="1" dirty="0"/>
              <a:t>Get Involved in the Community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Members support the initiative and implement the actions in their own networks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Members maintain and improve the manifesto and promote MANRS objectives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CDAEE6C3-4240-A546-A11D-82311338D72F}" type="slidenum">
              <a:rPr lang="uk-UA" altLang="en-US" smtClean="0">
                <a:solidFill>
                  <a:schemeClr val="bg1"/>
                </a:solidFill>
              </a:rPr>
              <a:pPr/>
              <a:t>33</a:t>
            </a:fld>
            <a:endParaRPr lang="uk-UA" alt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E00285A-2015-FE49-86A2-124BCD1955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latin typeface="Hind Medium" charset="0"/>
                <a:ea typeface="Hind Medium" charset="0"/>
                <a:cs typeface="Hind Medium" charset="0"/>
              </a:rPr>
              <a:t>Michuki Mwangi</a:t>
            </a:r>
          </a:p>
          <a:p>
            <a:pPr lvl="2" fontAlgn="auto">
              <a:spcBef>
                <a:spcPts val="0"/>
              </a:spcBef>
              <a:buFont typeface=".AppleSystemUIFont" charset="-120"/>
              <a:buNone/>
              <a:defRPr/>
            </a:pPr>
            <a:r>
              <a:rPr lang="en-GB" dirty="0" err="1">
                <a:ea typeface="+mn-ea"/>
              </a:rPr>
              <a:t>mwangi@isoc.org</a:t>
            </a:r>
            <a:endParaRPr lang="en-GB" dirty="0"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40000" y="4279119"/>
            <a:ext cx="5715734" cy="374911"/>
          </a:xfrm>
        </p:spPr>
        <p:txBody>
          <a:bodyPr/>
          <a:lstStyle/>
          <a:p>
            <a:r>
              <a:rPr lang="en-US" dirty="0"/>
              <a:t>Some Facts &amp; Figures</a:t>
            </a:r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big is the problem?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797DCA1E-7B6B-C042-B29C-7C66D2614AAE}" type="slidenum">
              <a:rPr lang="uk-UA" altLang="en-US" smtClean="0">
                <a:solidFill>
                  <a:schemeClr val="bg1"/>
                </a:solidFill>
              </a:rPr>
              <a:pPr/>
              <a:t>4</a:t>
            </a:fld>
            <a:endParaRPr lang="uk-UA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5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Routing Incidents Cause Real World Problems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9E1E4A-834C-074E-9FF0-961A1F8067B6}" type="slidenum">
              <a:rPr lang="en-GB" altLang="en-US" noProof="0" smtClean="0"/>
              <a:pPr/>
              <a:t>5</a:t>
            </a:fld>
            <a:endParaRPr lang="en-GB" alt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1069975" y="1562100"/>
            <a:ext cx="11122025" cy="3794125"/>
          </a:xfrm>
        </p:spPr>
        <p:txBody>
          <a:bodyPr>
            <a:normAutofit/>
          </a:bodyPr>
          <a:lstStyle/>
          <a:p>
            <a:pPr marL="457200" lvl="1">
              <a:lnSpc>
                <a:spcPct val="120000"/>
              </a:lnSpc>
            </a:pPr>
            <a:endParaRPr lang="en-US" dirty="0"/>
          </a:p>
          <a:p>
            <a:pPr marL="725488" lvl="1" indent="-268288">
              <a:lnSpc>
                <a:spcPct val="120000"/>
              </a:lnSpc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81D014-8312-FD42-9B3E-BE6D924E7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35757"/>
              </p:ext>
            </p:extLst>
          </p:nvPr>
        </p:nvGraphicFramePr>
        <p:xfrm>
          <a:off x="385763" y="1307782"/>
          <a:ext cx="11515724" cy="5409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874">
                  <a:extLst>
                    <a:ext uri="{9D8B030D-6E8A-4147-A177-3AD203B41FA5}">
                      <a16:colId xmlns:a16="http://schemas.microsoft.com/office/drawing/2014/main" val="251979578"/>
                    </a:ext>
                  </a:extLst>
                </a:gridCol>
                <a:gridCol w="3765423">
                  <a:extLst>
                    <a:ext uri="{9D8B030D-6E8A-4147-A177-3AD203B41FA5}">
                      <a16:colId xmlns:a16="http://schemas.microsoft.com/office/drawing/2014/main" val="269541594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91660064"/>
                    </a:ext>
                  </a:extLst>
                </a:gridCol>
                <a:gridCol w="3426227">
                  <a:extLst>
                    <a:ext uri="{9D8B030D-6E8A-4147-A177-3AD203B41FA5}">
                      <a16:colId xmlns:a16="http://schemas.microsoft.com/office/drawing/2014/main" val="4254707045"/>
                    </a:ext>
                  </a:extLst>
                </a:gridCol>
              </a:tblGrid>
              <a:tr h="458545"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Repercussions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161824"/>
                  </a:ext>
                </a:extLst>
              </a:tr>
              <a:tr h="14698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Prefix/Route Hijacking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network operator or attacker impersonates another network operator, pretending that a server or network is their client.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Packets are forwarded to the wrong place, and can cause Denial of Service (</a:t>
                      </a:r>
                      <a:r>
                        <a:rPr lang="en-US" dirty="0" err="1"/>
                        <a:t>DoS</a:t>
                      </a:r>
                      <a:r>
                        <a:rPr lang="en-US" dirty="0"/>
                        <a:t>) attacks or traffic interception.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/>
                        <a:t>The 2008 YouTube hijack</a:t>
                      </a:r>
                    </a:p>
                    <a:p>
                      <a:r>
                        <a:rPr lang="en-US" sz="1800" i="1" dirty="0"/>
                        <a:t>April 2018 Amazon Route 53 hijack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91560"/>
                  </a:ext>
                </a:extLst>
              </a:tr>
              <a:tr h="18090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Route Leak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network operator with multiple upstream providers (often due to accidental misconfiguration) announces to one upstream provider that is has a route to a destination through the other upstream provider.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 be used for a MITM, including  traffic inspection, modification and reconnaissance.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dirty="0"/>
                        <a:t>September 2014. </a:t>
                      </a:r>
                      <a:r>
                        <a:rPr lang="en-US" sz="1800" i="1" dirty="0" err="1"/>
                        <a:t>VolumeDrive</a:t>
                      </a:r>
                      <a:r>
                        <a:rPr lang="en-US" sz="1800" i="1" dirty="0"/>
                        <a:t> began announcing to </a:t>
                      </a:r>
                      <a:r>
                        <a:rPr lang="en-US" sz="1800" i="1" dirty="0" err="1"/>
                        <a:t>Atrato</a:t>
                      </a:r>
                      <a:r>
                        <a:rPr lang="en-US" sz="1800" i="1" dirty="0"/>
                        <a:t> nearly all the BGP routes it learned from Cogent causing disruptions to traffic in places as far-flung from the USA as Pakistan and Bulgaria.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620772"/>
                  </a:ext>
                </a:extLst>
              </a:tr>
              <a:tr h="14698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IP Address Spoofing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Someone creates IP packets with a false source IP address to hide the identity of the sender or to impersonate another computing system.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root cause of reflection DDoS attacks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March 1, 2018. Memcached 1.3Tb/s reflection-amplification attack reported by Akamai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353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0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routing system is constantly under attack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ind Light" charset="0"/>
                <a:ea typeface="ＭＳ Ｐゴシック" charset="-128"/>
              </a:defRPr>
            </a:lvl9pPr>
          </a:lstStyle>
          <a:p>
            <a:fld id="{076043E4-25C5-1147-87B6-275903E00DC9}" type="slidenum">
              <a:rPr lang="en-GB" altLang="en-US" smtClean="0"/>
              <a:pPr/>
              <a:t>6</a:t>
            </a:fld>
            <a:endParaRPr lang="en-GB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21"/>
          </p:nvPr>
        </p:nvSpPr>
        <p:spPr>
          <a:xfrm>
            <a:off x="540000" y="1548399"/>
            <a:ext cx="5478179" cy="39510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sz="2000" dirty="0"/>
              <a:t>13,935 total incidents (either outages or attacks like route leaks and hijacks)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/>
              <a:t>Over 10% of all Autonomous Systems on the Internet were affected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dirty="0"/>
              <a:t>3,106 Autonomous Systems were a victim of at least one routing incident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b="1" dirty="0"/>
              <a:t>1,546 networks were responsible for 5304 routing incidents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000" b="1" dirty="0">
                <a:solidFill>
                  <a:schemeClr val="tx2"/>
                </a:solidFill>
              </a:rPr>
              <a:t>547 networks were responsible for 1576 routing incidents  </a:t>
            </a:r>
          </a:p>
          <a:p>
            <a:endParaRPr lang="en-GB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6180138" y="752035"/>
          <a:ext cx="5481637" cy="5486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00111" y="6423404"/>
            <a:ext cx="399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https://www.bgpstream.com/</a:t>
            </a:r>
            <a:r>
              <a:rPr lang="en-US" dirty="0"/>
              <a:t> 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1F14D91-669D-8147-AF3B-C595AC5106D1}"/>
              </a:ext>
            </a:extLst>
          </p:cNvPr>
          <p:cNvGraphicFramePr>
            <a:graphicFrameLocks/>
          </p:cNvGraphicFramePr>
          <p:nvPr/>
        </p:nvGraphicFramePr>
        <p:xfrm>
          <a:off x="6180138" y="1679918"/>
          <a:ext cx="5518150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382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Day Without an Incident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9E1E4A-834C-074E-9FF0-961A1F8067B6}" type="slidenum">
              <a:rPr lang="en-GB" altLang="en-US" noProof="0" smtClean="0"/>
              <a:pPr/>
              <a:t>7</a:t>
            </a:fld>
            <a:endParaRPr lang="en-GB" altLang="en-US" noProof="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440724" y="1333501"/>
          <a:ext cx="9321800" cy="4779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Worksheet" r:id="rId3" imgW="9321800" imgH="6083300" progId="Excel.Sheet.12">
                  <p:embed/>
                </p:oleObj>
              </mc:Choice>
              <mc:Fallback>
                <p:oleObj name="Worksheet" r:id="rId3" imgW="9321800" imgH="608330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0724" y="1333501"/>
                        <a:ext cx="9321800" cy="4779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8335256" y="6113462"/>
            <a:ext cx="2427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bgpstream.com</a:t>
            </a:r>
            <a:r>
              <a:rPr lang="en-GB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677A351-DE64-544D-93CA-4D30F32D8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2290E-E48D-DA43-9155-6B250E578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it matters for Africa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1C120-D538-8244-8BC0-51D9CAC64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9E1E4A-834C-074E-9FF0-961A1F8067B6}" type="slidenum">
              <a:rPr lang="en-GB" altLang="en-US" noProof="0" smtClean="0"/>
              <a:pPr/>
              <a:t>8</a:t>
            </a:fld>
            <a:endParaRPr lang="en-GB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257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B1AB6-91B6-5441-8134-DFB127E0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evolving landscape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A80DF-1BA5-2C4E-9B73-E6CDA4476E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49E1E4A-834C-074E-9FF0-961A1F8067B6}" type="slidenum">
              <a:rPr lang="en-GB" altLang="en-US" noProof="0" smtClean="0"/>
              <a:pPr/>
              <a:t>9</a:t>
            </a:fld>
            <a:endParaRPr lang="en-GB" alt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8B71C0-348C-AF4A-94FA-DBBB9E468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5" y="1548399"/>
            <a:ext cx="5482290" cy="42958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large CDNs are connected (peering) in Africa – errors can have a global effect - </a:t>
            </a:r>
            <a:r>
              <a:rPr lang="en-US" dirty="0">
                <a:hlinkClick r:id="rId2"/>
              </a:rPr>
              <a:t>How a Nigerian ISP Accidentally Knocked Google Offline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Larger percentage of ISP traffic is via IXP;</a:t>
            </a:r>
          </a:p>
          <a:p>
            <a:pPr marL="899550" lvl="3" indent="-342900">
              <a:buFont typeface="Arial" panose="020B0604020202020204" pitchFamily="34" charset="0"/>
              <a:buChar char="•"/>
            </a:pPr>
            <a:r>
              <a:rPr lang="en-US" dirty="0"/>
              <a:t>Some ISPs may not have sufficient transit capacity</a:t>
            </a:r>
          </a:p>
          <a:p>
            <a:pPr marL="899550" lvl="3" indent="-342900">
              <a:buFont typeface="Arial" panose="020B0604020202020204" pitchFamily="34" charset="0"/>
              <a:buChar char="•"/>
            </a:pPr>
            <a:r>
              <a:rPr lang="en-US" dirty="0"/>
              <a:t>Unnecessary incidents constrain the limited IXP technical support resources</a:t>
            </a:r>
          </a:p>
          <a:p>
            <a:pPr marL="899550" lvl="3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Overall, incidents affect your customers.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D53F3AE-9299-E442-80EE-1C72E1867EC0}"/>
              </a:ext>
            </a:extLst>
          </p:cNvPr>
          <p:cNvGraphicFramePr>
            <a:graphicFrameLocks noGrp="1"/>
          </p:cNvGraphicFramePr>
          <p:nvPr>
            <p:ph idx="21"/>
            <p:extLst>
              <p:ext uri="{D42A27DB-BD31-4B8C-83A1-F6EECF244321}">
                <p14:modId xmlns:p14="http://schemas.microsoft.com/office/powerpoint/2010/main" val="701625052"/>
              </p:ext>
            </p:extLst>
          </p:nvPr>
        </p:nvGraphicFramePr>
        <p:xfrm>
          <a:off x="539750" y="1547813"/>
          <a:ext cx="547846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311">
                  <a:extLst>
                    <a:ext uri="{9D8B030D-6E8A-4147-A177-3AD203B41FA5}">
                      <a16:colId xmlns:a16="http://schemas.microsoft.com/office/drawing/2014/main" val="3300929391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4000633522"/>
                    </a:ext>
                  </a:extLst>
                </a:gridCol>
                <a:gridCol w="1245705">
                  <a:extLst>
                    <a:ext uri="{9D8B030D-6E8A-4147-A177-3AD203B41FA5}">
                      <a16:colId xmlns:a16="http://schemas.microsoft.com/office/drawing/2014/main" val="2409977972"/>
                    </a:ext>
                  </a:extLst>
                </a:gridCol>
                <a:gridCol w="840852">
                  <a:extLst>
                    <a:ext uri="{9D8B030D-6E8A-4147-A177-3AD203B41FA5}">
                      <a16:colId xmlns:a16="http://schemas.microsoft.com/office/drawing/2014/main" val="4174667761"/>
                    </a:ext>
                  </a:extLst>
                </a:gridCol>
                <a:gridCol w="1095693">
                  <a:extLst>
                    <a:ext uri="{9D8B030D-6E8A-4147-A177-3AD203B41FA5}">
                      <a16:colId xmlns:a16="http://schemas.microsoft.com/office/drawing/2014/main" val="3727582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NAPAfrica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IXPN Lagos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85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Akamai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16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62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Cloudflare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69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02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650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Netflix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6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65930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577EEA5-E1B2-9F4E-B0C4-682039D1D48B}"/>
              </a:ext>
            </a:extLst>
          </p:cNvPr>
          <p:cNvSpPr txBox="1"/>
          <p:nvPr/>
        </p:nvSpPr>
        <p:spPr>
          <a:xfrm>
            <a:off x="1007165" y="4996070"/>
            <a:ext cx="482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NB: ASNs visible at IXP Route-Servers</a:t>
            </a:r>
          </a:p>
        </p:txBody>
      </p:sp>
    </p:spTree>
    <p:extLst>
      <p:ext uri="{BB962C8B-B14F-4D97-AF65-F5344CB8AC3E}">
        <p14:creationId xmlns:p14="http://schemas.microsoft.com/office/powerpoint/2010/main" val="196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SOC - Blue template">
  <a:themeElements>
    <a:clrScheme name="01-ISOC-Blue">
      <a:dk1>
        <a:srgbClr val="0C1C2C"/>
      </a:dk1>
      <a:lt1>
        <a:srgbClr val="EEF2EC"/>
      </a:lt1>
      <a:dk2>
        <a:srgbClr val="3A82E4"/>
      </a:dk2>
      <a:lt2>
        <a:srgbClr val="DEDAD0"/>
      </a:lt2>
      <a:accent1>
        <a:srgbClr val="24366E"/>
      </a:accent1>
      <a:accent2>
        <a:srgbClr val="3A82E4"/>
      </a:accent2>
      <a:accent3>
        <a:srgbClr val="40B2A4"/>
      </a:accent3>
      <a:accent4>
        <a:srgbClr val="7E245C"/>
      </a:accent4>
      <a:accent5>
        <a:srgbClr val="D25238"/>
      </a:accent5>
      <a:accent6>
        <a:srgbClr val="EECA4A"/>
      </a:accent6>
      <a:hlink>
        <a:srgbClr val="0C1C2C"/>
      </a:hlink>
      <a:folHlink>
        <a:srgbClr val="0C1C2C"/>
      </a:folHlink>
    </a:clrScheme>
    <a:fontScheme name="Office 2">
      <a:majorFont>
        <a:latin typeface="Hind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ind Light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Template_2016-08-01_EN_FINAL_v01" id="{A54EDF76-BC50-A141-919C-AAA078EF3472}" vid="{A822C970-8AC5-F64D-9031-5FB6A741FE2F}"/>
    </a:ext>
  </a:extLst>
</a:theme>
</file>

<file path=ppt/theme/theme2.xml><?xml version="1.0" encoding="utf-8"?>
<a:theme xmlns:a="http://schemas.openxmlformats.org/drawingml/2006/main" name="ISOC - Green template">
  <a:themeElements>
    <a:clrScheme name="01-ISOC-Green">
      <a:dk1>
        <a:srgbClr val="0C1C2C"/>
      </a:dk1>
      <a:lt1>
        <a:srgbClr val="EEF2EC"/>
      </a:lt1>
      <a:dk2>
        <a:srgbClr val="40B2A4"/>
      </a:dk2>
      <a:lt2>
        <a:srgbClr val="DEDAD0"/>
      </a:lt2>
      <a:accent1>
        <a:srgbClr val="24366E"/>
      </a:accent1>
      <a:accent2>
        <a:srgbClr val="3A82E4"/>
      </a:accent2>
      <a:accent3>
        <a:srgbClr val="40B2A4"/>
      </a:accent3>
      <a:accent4>
        <a:srgbClr val="7E245C"/>
      </a:accent4>
      <a:accent5>
        <a:srgbClr val="D25238"/>
      </a:accent5>
      <a:accent6>
        <a:srgbClr val="EECA4A"/>
      </a:accent6>
      <a:hlink>
        <a:srgbClr val="0C1C2C"/>
      </a:hlink>
      <a:folHlink>
        <a:srgbClr val="0C1C2C"/>
      </a:folHlink>
    </a:clrScheme>
    <a:fontScheme name="Office 2">
      <a:majorFont>
        <a:latin typeface="Hind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ind Light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2016-08-01_EN_FINAL_v01" id="{A54EDF76-BC50-A141-919C-AAA078EF3472}" vid="{601FD1F2-0986-124C-93D2-021F5AF625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MANRS Revisited</Template>
  <TotalTime>11405</TotalTime>
  <Words>1242</Words>
  <Application>Microsoft Macintosh PowerPoint</Application>
  <PresentationFormat>Widescreen</PresentationFormat>
  <Paragraphs>270</Paragraphs>
  <Slides>33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ＭＳ Ｐゴシック</vt:lpstr>
      <vt:lpstr>.AppleSystemUIFont</vt:lpstr>
      <vt:lpstr>AppleSymbols</vt:lpstr>
      <vt:lpstr>Arial</vt:lpstr>
      <vt:lpstr>Calibri</vt:lpstr>
      <vt:lpstr>Hind Light</vt:lpstr>
      <vt:lpstr>Hind Medium</vt:lpstr>
      <vt:lpstr>Verdana</vt:lpstr>
      <vt:lpstr>ISOC - Blue template</vt:lpstr>
      <vt:lpstr>ISOC - Green template</vt:lpstr>
      <vt:lpstr>Worksheet</vt:lpstr>
      <vt:lpstr>Routing Security – What it matters</vt:lpstr>
      <vt:lpstr>Background</vt:lpstr>
      <vt:lpstr>The Routing Problem</vt:lpstr>
      <vt:lpstr>How big is the problem?</vt:lpstr>
      <vt:lpstr>Routing Incidents Cause Real World Problems</vt:lpstr>
      <vt:lpstr>The routing system is constantly under attack</vt:lpstr>
      <vt:lpstr>No Day Without an Incident</vt:lpstr>
      <vt:lpstr>Why it matters for Africa</vt:lpstr>
      <vt:lpstr>The evolving landscape </vt:lpstr>
      <vt:lpstr>Mutually Agreed Norms for  Routing Security (MANRS) </vt:lpstr>
      <vt:lpstr>MANRS Actions</vt:lpstr>
      <vt:lpstr>Everyone benefits from improved Routing Security</vt:lpstr>
      <vt:lpstr>MANRS Participants – as of July 2019</vt:lpstr>
      <vt:lpstr>MANRS Participants in Africa</vt:lpstr>
      <vt:lpstr>How to Implement MANRS</vt:lpstr>
      <vt:lpstr>MANRS Implementation Guide</vt:lpstr>
      <vt:lpstr>MANRS Online Training</vt:lpstr>
      <vt:lpstr>PowerPoint Presentation</vt:lpstr>
      <vt:lpstr>MANRS Observatory - https://observatory.manrs.org/</vt:lpstr>
      <vt:lpstr>MANRS Observatory</vt:lpstr>
      <vt:lpstr>MANRS Observatory</vt:lpstr>
      <vt:lpstr>MANRS Observatory</vt:lpstr>
      <vt:lpstr>MANRS Observatory</vt:lpstr>
      <vt:lpstr>MANRS Observatory</vt:lpstr>
      <vt:lpstr>MANRS Observatory</vt:lpstr>
      <vt:lpstr>MANRS Observatory</vt:lpstr>
      <vt:lpstr>MANRS Observatory Access</vt:lpstr>
      <vt:lpstr>MANRS IXP Programme</vt:lpstr>
      <vt:lpstr>Is the problem getting better or worse?</vt:lpstr>
      <vt:lpstr>PowerPoint Presentation</vt:lpstr>
      <vt:lpstr>MANRS needs to be community driven</vt:lpstr>
      <vt:lpstr>Join Us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MANRS</dc:title>
  <dc:creator>Megan Kruse</dc:creator>
  <cp:lastModifiedBy>Michuki Mwangi</cp:lastModifiedBy>
  <cp:revision>194</cp:revision>
  <cp:lastPrinted>2016-06-14T17:50:38Z</cp:lastPrinted>
  <dcterms:created xsi:type="dcterms:W3CDTF">2017-09-12T16:56:16Z</dcterms:created>
  <dcterms:modified xsi:type="dcterms:W3CDTF">2019-08-28T13:53:28Z</dcterms:modified>
</cp:coreProperties>
</file>